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87" r:id="rId4"/>
    <p:sldId id="943" r:id="rId5"/>
    <p:sldId id="944" r:id="rId6"/>
    <p:sldId id="945" r:id="rId7"/>
    <p:sldId id="285" r:id="rId8"/>
    <p:sldId id="950" r:id="rId9"/>
    <p:sldId id="951" r:id="rId10"/>
    <p:sldId id="276" r:id="rId11"/>
    <p:sldId id="947" r:id="rId12"/>
    <p:sldId id="953" r:id="rId13"/>
    <p:sldId id="954" r:id="rId14"/>
    <p:sldId id="946" r:id="rId15"/>
    <p:sldId id="949" r:id="rId16"/>
    <p:sldId id="948" r:id="rId17"/>
    <p:sldId id="95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0941" autoAdjust="0"/>
  </p:normalViewPr>
  <p:slideViewPr>
    <p:cSldViewPr snapToGrid="0" snapToObjects="1">
      <p:cViewPr>
        <p:scale>
          <a:sx n="88" d="100"/>
          <a:sy n="88" d="100"/>
        </p:scale>
        <p:origin x="3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A6ADF-EE4B-4635-86A1-2F80B44FB947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60A95C12-1196-406A-B0DA-EE4383E2B148}">
      <dgm:prSet phldrT="[Testo]" custT="1"/>
      <dgm:spPr/>
      <dgm:t>
        <a:bodyPr/>
        <a:lstStyle/>
        <a:p>
          <a:r>
            <a:rPr lang="it-IT" sz="24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Assetto organizzativo e struttura delle imprese</a:t>
          </a:r>
        </a:p>
        <a:p>
          <a:r>
            <a: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it-IT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</a:p>
      </dgm:t>
    </dgm:pt>
    <dgm:pt modelId="{5E40CFC9-6056-4E98-A6B3-A2E0127B3FF3}" type="parTrans" cxnId="{E9B6989E-4288-4AE3-B4B2-14E98E3BACFE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26268DB-B452-4061-8EB0-74AE18724E96}" type="sibTrans" cxnId="{E9B6989E-4288-4AE3-B4B2-14E98E3BACFE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559E9E-623E-4D02-A6CD-84DF85549679}">
      <dgm:prSet phldrT="[Testo]" custT="1"/>
      <dgm:spPr/>
      <dgm:t>
        <a:bodyPr/>
        <a:lstStyle/>
        <a:p>
          <a:r>
            <a:rPr lang="it-IT" sz="2400" b="1" i="0" u="none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Contesto</a:t>
          </a:r>
        </a:p>
        <a:p>
          <a:r>
            <a:rPr lang="it-IT" sz="1600" b="0" i="0" u="non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  <a:endParaRPr lang="it-IT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79A97EE-9DBD-4E15-9813-B075D0D6D31E}" type="sib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8D02DDD-F26A-4E24-946A-CF3AEB41A681}" type="par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31B35F2-05D9-4412-8A23-4736B8C66036}">
      <dgm:prSet phldrT="[Testo]" custT="1"/>
      <dgm:spPr/>
      <dgm:t>
        <a:bodyPr/>
        <a:lstStyle/>
        <a:p>
          <a:r>
            <a:rPr lang="it-IT" sz="24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Competenze e cultura manageriale</a:t>
          </a:r>
        </a:p>
        <a:p>
          <a:r>
            <a:rPr lang="it-IT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</a:p>
      </dgm:t>
    </dgm:pt>
    <dgm:pt modelId="{2EBD78FA-DA95-4E05-A5D1-1A35444E81FA}" type="parTrans" cxnId="{0D85607B-6973-4743-B62B-A99BF30217E3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E59BFFB-6E65-4B79-B7A6-FC378BE0EEC8}" type="sibTrans" cxnId="{0D85607B-6973-4743-B62B-A99BF30217E3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A4A6D2D-B652-4C19-9841-FD6802BFE6ED}" type="pres">
      <dgm:prSet presAssocID="{519A6ADF-EE4B-4635-86A1-2F80B44FB947}" presName="Name0" presStyleCnt="0">
        <dgm:presLayoutVars>
          <dgm:dir/>
          <dgm:resizeHandles val="exact"/>
        </dgm:presLayoutVars>
      </dgm:prSet>
      <dgm:spPr/>
    </dgm:pt>
    <dgm:pt modelId="{5657B8F3-8E4D-405B-B23B-3C77A0F835F8}" type="pres">
      <dgm:prSet presAssocID="{FF559E9E-623E-4D02-A6CD-84DF85549679}" presName="node" presStyleLbl="node1" presStyleIdx="0" presStyleCnt="3" custLinFactNeighborX="0">
        <dgm:presLayoutVars>
          <dgm:bulletEnabled val="1"/>
        </dgm:presLayoutVars>
      </dgm:prSet>
      <dgm:spPr/>
    </dgm:pt>
    <dgm:pt modelId="{6E2CB20D-6DC3-48F5-AF5E-991987506BD7}" type="pres">
      <dgm:prSet presAssocID="{279A97EE-9DBD-4E15-9813-B075D0D6D31E}" presName="sibTrans" presStyleCnt="0"/>
      <dgm:spPr/>
    </dgm:pt>
    <dgm:pt modelId="{C241F57C-356B-4581-AD2C-AD2B471C890F}" type="pres">
      <dgm:prSet presAssocID="{60A95C12-1196-406A-B0DA-EE4383E2B148}" presName="node" presStyleLbl="node1" presStyleIdx="1" presStyleCnt="3">
        <dgm:presLayoutVars>
          <dgm:bulletEnabled val="1"/>
        </dgm:presLayoutVars>
      </dgm:prSet>
      <dgm:spPr/>
    </dgm:pt>
    <dgm:pt modelId="{CE6D3668-9742-4197-AA55-64514F8CFB85}" type="pres">
      <dgm:prSet presAssocID="{226268DB-B452-4061-8EB0-74AE18724E96}" presName="sibTrans" presStyleCnt="0"/>
      <dgm:spPr/>
    </dgm:pt>
    <dgm:pt modelId="{8452A3A6-A82B-42D1-9368-D80BE0E1BBB2}" type="pres">
      <dgm:prSet presAssocID="{331B35F2-05D9-4412-8A23-4736B8C66036}" presName="node" presStyleLbl="node1" presStyleIdx="2" presStyleCnt="3">
        <dgm:presLayoutVars>
          <dgm:bulletEnabled val="1"/>
        </dgm:presLayoutVars>
      </dgm:prSet>
      <dgm:spPr/>
    </dgm:pt>
  </dgm:ptLst>
  <dgm:cxnLst>
    <dgm:cxn modelId="{A8AEC00D-557F-4262-8EF6-6F4CFE5C34D2}" type="presOf" srcId="{60A95C12-1196-406A-B0DA-EE4383E2B148}" destId="{C241F57C-356B-4581-AD2C-AD2B471C890F}" srcOrd="0" destOrd="0" presId="urn:microsoft.com/office/officeart/2005/8/layout/hList6"/>
    <dgm:cxn modelId="{F5FCBA26-D2C2-4942-AAA0-F730FB9AEE96}" srcId="{519A6ADF-EE4B-4635-86A1-2F80B44FB947}" destId="{FF559E9E-623E-4D02-A6CD-84DF85549679}" srcOrd="0" destOrd="0" parTransId="{88D02DDD-F26A-4E24-946A-CF3AEB41A681}" sibTransId="{279A97EE-9DBD-4E15-9813-B075D0D6D31E}"/>
    <dgm:cxn modelId="{4334DF3F-B3FE-43B7-AC9A-963DB479950C}" type="presOf" srcId="{FF559E9E-623E-4D02-A6CD-84DF85549679}" destId="{5657B8F3-8E4D-405B-B23B-3C77A0F835F8}" srcOrd="0" destOrd="0" presId="urn:microsoft.com/office/officeart/2005/8/layout/hList6"/>
    <dgm:cxn modelId="{3ED04D44-A32F-445B-806A-47E23890D5A4}" type="presOf" srcId="{519A6ADF-EE4B-4635-86A1-2F80B44FB947}" destId="{BA4A6D2D-B652-4C19-9841-FD6802BFE6ED}" srcOrd="0" destOrd="0" presId="urn:microsoft.com/office/officeart/2005/8/layout/hList6"/>
    <dgm:cxn modelId="{BE467652-B2E2-4AFC-BB79-991742FF86B6}" type="presOf" srcId="{331B35F2-05D9-4412-8A23-4736B8C66036}" destId="{8452A3A6-A82B-42D1-9368-D80BE0E1BBB2}" srcOrd="0" destOrd="0" presId="urn:microsoft.com/office/officeart/2005/8/layout/hList6"/>
    <dgm:cxn modelId="{0D85607B-6973-4743-B62B-A99BF30217E3}" srcId="{519A6ADF-EE4B-4635-86A1-2F80B44FB947}" destId="{331B35F2-05D9-4412-8A23-4736B8C66036}" srcOrd="2" destOrd="0" parTransId="{2EBD78FA-DA95-4E05-A5D1-1A35444E81FA}" sibTransId="{CE59BFFB-6E65-4B79-B7A6-FC378BE0EEC8}"/>
    <dgm:cxn modelId="{E9B6989E-4288-4AE3-B4B2-14E98E3BACFE}" srcId="{519A6ADF-EE4B-4635-86A1-2F80B44FB947}" destId="{60A95C12-1196-406A-B0DA-EE4383E2B148}" srcOrd="1" destOrd="0" parTransId="{5E40CFC9-6056-4E98-A6B3-A2E0127B3FF3}" sibTransId="{226268DB-B452-4061-8EB0-74AE18724E96}"/>
    <dgm:cxn modelId="{44BF3F97-C79B-4997-B9EE-9BA999C28234}" type="presParOf" srcId="{BA4A6D2D-B652-4C19-9841-FD6802BFE6ED}" destId="{5657B8F3-8E4D-405B-B23B-3C77A0F835F8}" srcOrd="0" destOrd="0" presId="urn:microsoft.com/office/officeart/2005/8/layout/hList6"/>
    <dgm:cxn modelId="{EC51B85F-207C-4B43-BA19-3383DFB2852B}" type="presParOf" srcId="{BA4A6D2D-B652-4C19-9841-FD6802BFE6ED}" destId="{6E2CB20D-6DC3-48F5-AF5E-991987506BD7}" srcOrd="1" destOrd="0" presId="urn:microsoft.com/office/officeart/2005/8/layout/hList6"/>
    <dgm:cxn modelId="{E75B0C23-76F1-4BA0-B7F1-D017B022D0CB}" type="presParOf" srcId="{BA4A6D2D-B652-4C19-9841-FD6802BFE6ED}" destId="{C241F57C-356B-4581-AD2C-AD2B471C890F}" srcOrd="2" destOrd="0" presId="urn:microsoft.com/office/officeart/2005/8/layout/hList6"/>
    <dgm:cxn modelId="{8C869A20-3627-4AEF-A6A9-867B677CB49D}" type="presParOf" srcId="{BA4A6D2D-B652-4C19-9841-FD6802BFE6ED}" destId="{CE6D3668-9742-4197-AA55-64514F8CFB85}" srcOrd="3" destOrd="0" presId="urn:microsoft.com/office/officeart/2005/8/layout/hList6"/>
    <dgm:cxn modelId="{9D6377F9-E6B0-498D-B15C-6CD82A12DC08}" type="presParOf" srcId="{BA4A6D2D-B652-4C19-9841-FD6802BFE6ED}" destId="{8452A3A6-A82B-42D1-9368-D80BE0E1BBB2}" srcOrd="4" destOrd="0" presId="urn:microsoft.com/office/officeart/2005/8/layout/hList6"/>
  </dgm:cxnLst>
  <dgm:bg/>
  <dgm:whole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A6ADF-EE4B-4635-86A1-2F80B44FB947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FF559E9E-623E-4D02-A6CD-84DF85549679}">
      <dgm:prSet phldrT="[Testo]" custT="1"/>
      <dgm:spPr/>
      <dgm:t>
        <a:bodyPr/>
        <a:lstStyle/>
        <a:p>
          <a:r>
            <a:rPr lang="it-IT" sz="1600" b="1" i="0" u="none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Contesto</a:t>
          </a:r>
          <a:endParaRPr lang="it-IT" sz="1600" b="0" i="0" u="non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79A97EE-9DBD-4E15-9813-B075D0D6D31E}" type="sib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8D02DDD-F26A-4E24-946A-CF3AEB41A681}" type="par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A4A6D2D-B652-4C19-9841-FD6802BFE6ED}" type="pres">
      <dgm:prSet presAssocID="{519A6ADF-EE4B-4635-86A1-2F80B44FB947}" presName="Name0" presStyleCnt="0">
        <dgm:presLayoutVars>
          <dgm:dir/>
          <dgm:resizeHandles val="exact"/>
        </dgm:presLayoutVars>
      </dgm:prSet>
      <dgm:spPr/>
    </dgm:pt>
    <dgm:pt modelId="{5657B8F3-8E4D-405B-B23B-3C77A0F835F8}" type="pres">
      <dgm:prSet presAssocID="{FF559E9E-623E-4D02-A6CD-84DF85549679}" presName="node" presStyleLbl="node1" presStyleIdx="0" presStyleCnt="1">
        <dgm:presLayoutVars>
          <dgm:bulletEnabled val="1"/>
        </dgm:presLayoutVars>
      </dgm:prSet>
      <dgm:spPr/>
    </dgm:pt>
  </dgm:ptLst>
  <dgm:cxnLst>
    <dgm:cxn modelId="{F5FCBA26-D2C2-4942-AAA0-F730FB9AEE96}" srcId="{519A6ADF-EE4B-4635-86A1-2F80B44FB947}" destId="{FF559E9E-623E-4D02-A6CD-84DF85549679}" srcOrd="0" destOrd="0" parTransId="{88D02DDD-F26A-4E24-946A-CF3AEB41A681}" sibTransId="{279A97EE-9DBD-4E15-9813-B075D0D6D31E}"/>
    <dgm:cxn modelId="{4334DF3F-B3FE-43B7-AC9A-963DB479950C}" type="presOf" srcId="{FF559E9E-623E-4D02-A6CD-84DF85549679}" destId="{5657B8F3-8E4D-405B-B23B-3C77A0F835F8}" srcOrd="0" destOrd="0" presId="urn:microsoft.com/office/officeart/2005/8/layout/hList6"/>
    <dgm:cxn modelId="{3ED04D44-A32F-445B-806A-47E23890D5A4}" type="presOf" srcId="{519A6ADF-EE4B-4635-86A1-2F80B44FB947}" destId="{BA4A6D2D-B652-4C19-9841-FD6802BFE6ED}" srcOrd="0" destOrd="0" presId="urn:microsoft.com/office/officeart/2005/8/layout/hList6"/>
    <dgm:cxn modelId="{44BF3F97-C79B-4997-B9EE-9BA999C28234}" type="presParOf" srcId="{BA4A6D2D-B652-4C19-9841-FD6802BFE6ED}" destId="{5657B8F3-8E4D-405B-B23B-3C77A0F835F8}" srcOrd="0" destOrd="0" presId="urn:microsoft.com/office/officeart/2005/8/layout/hList6"/>
  </dgm:cxnLst>
  <dgm:bg/>
  <dgm:whole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A6ADF-EE4B-4635-86A1-2F80B44FB947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FF559E9E-623E-4D02-A6CD-84DF85549679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Assetto organizzativo e struttura delle imprese</a:t>
          </a:r>
          <a:endParaRPr lang="it-IT" sz="1600" b="0" i="0" u="non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79A97EE-9DBD-4E15-9813-B075D0D6D31E}" type="sib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8D02DDD-F26A-4E24-946A-CF3AEB41A681}" type="par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A4A6D2D-B652-4C19-9841-FD6802BFE6ED}" type="pres">
      <dgm:prSet presAssocID="{519A6ADF-EE4B-4635-86A1-2F80B44FB947}" presName="Name0" presStyleCnt="0">
        <dgm:presLayoutVars>
          <dgm:dir/>
          <dgm:resizeHandles val="exact"/>
        </dgm:presLayoutVars>
      </dgm:prSet>
      <dgm:spPr/>
    </dgm:pt>
    <dgm:pt modelId="{5657B8F3-8E4D-405B-B23B-3C77A0F835F8}" type="pres">
      <dgm:prSet presAssocID="{FF559E9E-623E-4D02-A6CD-84DF85549679}" presName="node" presStyleLbl="node1" presStyleIdx="0" presStyleCnt="1">
        <dgm:presLayoutVars>
          <dgm:bulletEnabled val="1"/>
        </dgm:presLayoutVars>
      </dgm:prSet>
      <dgm:spPr/>
    </dgm:pt>
  </dgm:ptLst>
  <dgm:cxnLst>
    <dgm:cxn modelId="{F5FCBA26-D2C2-4942-AAA0-F730FB9AEE96}" srcId="{519A6ADF-EE4B-4635-86A1-2F80B44FB947}" destId="{FF559E9E-623E-4D02-A6CD-84DF85549679}" srcOrd="0" destOrd="0" parTransId="{88D02DDD-F26A-4E24-946A-CF3AEB41A681}" sibTransId="{279A97EE-9DBD-4E15-9813-B075D0D6D31E}"/>
    <dgm:cxn modelId="{4334DF3F-B3FE-43B7-AC9A-963DB479950C}" type="presOf" srcId="{FF559E9E-623E-4D02-A6CD-84DF85549679}" destId="{5657B8F3-8E4D-405B-B23B-3C77A0F835F8}" srcOrd="0" destOrd="0" presId="urn:microsoft.com/office/officeart/2005/8/layout/hList6"/>
    <dgm:cxn modelId="{3ED04D44-A32F-445B-806A-47E23890D5A4}" type="presOf" srcId="{519A6ADF-EE4B-4635-86A1-2F80B44FB947}" destId="{BA4A6D2D-B652-4C19-9841-FD6802BFE6ED}" srcOrd="0" destOrd="0" presId="urn:microsoft.com/office/officeart/2005/8/layout/hList6"/>
    <dgm:cxn modelId="{44BF3F97-C79B-4997-B9EE-9BA999C28234}" type="presParOf" srcId="{BA4A6D2D-B652-4C19-9841-FD6802BFE6ED}" destId="{5657B8F3-8E4D-405B-B23B-3C77A0F835F8}" srcOrd="0" destOrd="0" presId="urn:microsoft.com/office/officeart/2005/8/layout/hList6"/>
  </dgm:cxnLst>
  <dgm:bg/>
  <dgm:whole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9A6ADF-EE4B-4635-86A1-2F80B44FB947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FF559E9E-623E-4D02-A6CD-84DF85549679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Competenze e cultura manageriale</a:t>
          </a:r>
          <a:endParaRPr lang="it-IT" sz="1600" b="0" i="0" u="none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79A97EE-9DBD-4E15-9813-B075D0D6D31E}" type="sib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8D02DDD-F26A-4E24-946A-CF3AEB41A681}" type="parTrans" cxnId="{F5FCBA26-D2C2-4942-AAA0-F730FB9AEE96}">
      <dgm:prSet/>
      <dgm:spPr/>
      <dgm:t>
        <a:bodyPr/>
        <a:lstStyle/>
        <a:p>
          <a:endParaRPr lang="it-IT" sz="16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A4A6D2D-B652-4C19-9841-FD6802BFE6ED}" type="pres">
      <dgm:prSet presAssocID="{519A6ADF-EE4B-4635-86A1-2F80B44FB947}" presName="Name0" presStyleCnt="0">
        <dgm:presLayoutVars>
          <dgm:dir/>
          <dgm:resizeHandles val="exact"/>
        </dgm:presLayoutVars>
      </dgm:prSet>
      <dgm:spPr/>
    </dgm:pt>
    <dgm:pt modelId="{5657B8F3-8E4D-405B-B23B-3C77A0F835F8}" type="pres">
      <dgm:prSet presAssocID="{FF559E9E-623E-4D02-A6CD-84DF85549679}" presName="node" presStyleLbl="node1" presStyleIdx="0" presStyleCnt="1">
        <dgm:presLayoutVars>
          <dgm:bulletEnabled val="1"/>
        </dgm:presLayoutVars>
      </dgm:prSet>
      <dgm:spPr/>
    </dgm:pt>
  </dgm:ptLst>
  <dgm:cxnLst>
    <dgm:cxn modelId="{F5FCBA26-D2C2-4942-AAA0-F730FB9AEE96}" srcId="{519A6ADF-EE4B-4635-86A1-2F80B44FB947}" destId="{FF559E9E-623E-4D02-A6CD-84DF85549679}" srcOrd="0" destOrd="0" parTransId="{88D02DDD-F26A-4E24-946A-CF3AEB41A681}" sibTransId="{279A97EE-9DBD-4E15-9813-B075D0D6D31E}"/>
    <dgm:cxn modelId="{4334DF3F-B3FE-43B7-AC9A-963DB479950C}" type="presOf" srcId="{FF559E9E-623E-4D02-A6CD-84DF85549679}" destId="{5657B8F3-8E4D-405B-B23B-3C77A0F835F8}" srcOrd="0" destOrd="0" presId="urn:microsoft.com/office/officeart/2005/8/layout/hList6"/>
    <dgm:cxn modelId="{3ED04D44-A32F-445B-806A-47E23890D5A4}" type="presOf" srcId="{519A6ADF-EE4B-4635-86A1-2F80B44FB947}" destId="{BA4A6D2D-B652-4C19-9841-FD6802BFE6ED}" srcOrd="0" destOrd="0" presId="urn:microsoft.com/office/officeart/2005/8/layout/hList6"/>
    <dgm:cxn modelId="{44BF3F97-C79B-4997-B9EE-9BA999C28234}" type="presParOf" srcId="{BA4A6D2D-B652-4C19-9841-FD6802BFE6ED}" destId="{5657B8F3-8E4D-405B-B23B-3C77A0F835F8}" srcOrd="0" destOrd="0" presId="urn:microsoft.com/office/officeart/2005/8/layout/hList6"/>
  </dgm:cxnLst>
  <dgm:bg/>
  <dgm:whole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F50C3-BC5C-9B48-AAEA-02F5640AF313}" type="doc">
      <dgm:prSet loTypeId="urn:microsoft.com/office/officeart/2009/3/layout/StepUpProces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62C20D-F054-1045-903B-29F0FB14D8E1}">
      <dgm:prSet custT="1"/>
      <dgm:spPr>
        <a:xfrm>
          <a:off x="262819" y="2751996"/>
          <a:ext cx="1170045" cy="4251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rtl="0">
            <a:buNone/>
          </a:pPr>
          <a:endParaRPr lang="en-US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Contabilità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esterna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7EEDB2F-9EC3-F54C-AEF2-D71C5640B312}" type="parTrans" cxnId="{DFB4FB4D-8388-5D49-8D46-EA5F6D5CC644}">
      <dgm:prSet/>
      <dgm:spPr/>
      <dgm:t>
        <a:bodyPr/>
        <a:lstStyle/>
        <a:p>
          <a:endParaRPr lang="en-US"/>
        </a:p>
      </dgm:t>
    </dgm:pt>
    <dgm:pt modelId="{C0D5DDB4-D09C-F74D-83D8-4BCEFFB38C59}" type="sibTrans" cxnId="{DFB4FB4D-8388-5D49-8D46-EA5F6D5CC644}">
      <dgm:prSet/>
      <dgm:spPr/>
      <dgm:t>
        <a:bodyPr/>
        <a:lstStyle/>
        <a:p>
          <a:endParaRPr lang="en-US"/>
        </a:p>
      </dgm:t>
    </dgm:pt>
    <dgm:pt modelId="{CCE81BB8-AE08-3440-BDDD-005DA2FCBD82}">
      <dgm:prSet custT="1"/>
      <dgm:spPr>
        <a:xfrm>
          <a:off x="1562407" y="2218443"/>
          <a:ext cx="1170045" cy="1025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una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persona part-time</a:t>
          </a:r>
        </a:p>
      </dgm:t>
    </dgm:pt>
    <dgm:pt modelId="{1F9DD34A-29AA-A842-AC34-36B309CF37F5}" type="parTrans" cxnId="{9068DC84-DF3E-2A40-9318-B0489D0E3BF8}">
      <dgm:prSet/>
      <dgm:spPr/>
      <dgm:t>
        <a:bodyPr/>
        <a:lstStyle/>
        <a:p>
          <a:endParaRPr lang="en-US"/>
        </a:p>
      </dgm:t>
    </dgm:pt>
    <dgm:pt modelId="{0CF79D0D-DE8C-C94C-AF32-FBAB83741EA4}" type="sibTrans" cxnId="{9068DC84-DF3E-2A40-9318-B0489D0E3BF8}">
      <dgm:prSet/>
      <dgm:spPr/>
      <dgm:t>
        <a:bodyPr/>
        <a:lstStyle/>
        <a:p>
          <a:endParaRPr lang="en-US"/>
        </a:p>
      </dgm:t>
    </dgm:pt>
    <dgm:pt modelId="{E3517434-0213-354A-B3AF-815094DF479D}">
      <dgm:prSet custT="1"/>
      <dgm:spPr>
        <a:xfrm>
          <a:off x="2994772" y="1864002"/>
          <a:ext cx="1170045" cy="1025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ragioniere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tempo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pieno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CBC004-1B75-184A-B583-747F8E857BE6}" type="parTrans" cxnId="{AC0F8691-505D-854B-A41E-4C45F9C761AC}">
      <dgm:prSet/>
      <dgm:spPr/>
      <dgm:t>
        <a:bodyPr/>
        <a:lstStyle/>
        <a:p>
          <a:endParaRPr lang="en-US"/>
        </a:p>
      </dgm:t>
    </dgm:pt>
    <dgm:pt modelId="{4D1CB9D2-DC95-1642-94B1-96220FF9D554}" type="sibTrans" cxnId="{AC0F8691-505D-854B-A41E-4C45F9C761AC}">
      <dgm:prSet/>
      <dgm:spPr/>
      <dgm:t>
        <a:bodyPr/>
        <a:lstStyle/>
        <a:p>
          <a:endParaRPr lang="en-US"/>
        </a:p>
      </dgm:t>
    </dgm:pt>
    <dgm:pt modelId="{03E71476-0BA1-7B46-9C63-78AA1818C9C6}">
      <dgm:prSet custT="1"/>
      <dgm:spPr>
        <a:xfrm>
          <a:off x="4427137" y="1509562"/>
          <a:ext cx="1170045" cy="1025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commercialista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8260C98-D1C3-BD4F-8882-7722084459D0}" type="parTrans" cxnId="{C331D18C-374B-1847-9347-4AE9D514ADDB}">
      <dgm:prSet/>
      <dgm:spPr/>
      <dgm:t>
        <a:bodyPr/>
        <a:lstStyle/>
        <a:p>
          <a:endParaRPr lang="en-US"/>
        </a:p>
      </dgm:t>
    </dgm:pt>
    <dgm:pt modelId="{B3DA49C5-4E19-A74A-9248-E18050CCD5C8}" type="sibTrans" cxnId="{C331D18C-374B-1847-9347-4AE9D514ADDB}">
      <dgm:prSet/>
      <dgm:spPr/>
      <dgm:t>
        <a:bodyPr/>
        <a:lstStyle/>
        <a:p>
          <a:endParaRPr lang="en-US"/>
        </a:p>
      </dgm:t>
    </dgm:pt>
    <dgm:pt modelId="{7B720456-9CDE-0045-BE4D-28292D0CCFEA}">
      <dgm:prSet custT="1"/>
      <dgm:spPr>
        <a:xfrm>
          <a:off x="5859501" y="1155122"/>
          <a:ext cx="1170045" cy="1025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dirigente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per il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settore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amministrativo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2D8060-8BA9-D64C-BDA3-FBADA694DD8D}" type="parTrans" cxnId="{633F30A7-D37C-D943-87EC-099261B87FC3}">
      <dgm:prSet/>
      <dgm:spPr/>
      <dgm:t>
        <a:bodyPr/>
        <a:lstStyle/>
        <a:p>
          <a:endParaRPr lang="en-US"/>
        </a:p>
      </dgm:t>
    </dgm:pt>
    <dgm:pt modelId="{E443C0D9-7D18-7847-B7DC-E2AA4F232BD3}" type="sibTrans" cxnId="{633F30A7-D37C-D943-87EC-099261B87FC3}">
      <dgm:prSet/>
      <dgm:spPr/>
      <dgm:t>
        <a:bodyPr/>
        <a:lstStyle/>
        <a:p>
          <a:endParaRPr lang="en-US"/>
        </a:p>
      </dgm:t>
    </dgm:pt>
    <dgm:pt modelId="{EE882834-62A4-0B4F-A0CC-D76AD3FE7449}">
      <dgm:prSet custT="1"/>
      <dgm:spPr>
        <a:xfrm>
          <a:off x="7291866" y="800682"/>
          <a:ext cx="1170045" cy="10256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CFO</a:t>
          </a:r>
        </a:p>
      </dgm:t>
    </dgm:pt>
    <dgm:pt modelId="{9BBF6A8E-553A-0C4B-9F4D-84955B45A254}" type="parTrans" cxnId="{138E897D-8B4C-494C-9A6F-E5952947E293}">
      <dgm:prSet/>
      <dgm:spPr/>
      <dgm:t>
        <a:bodyPr/>
        <a:lstStyle/>
        <a:p>
          <a:endParaRPr lang="en-US"/>
        </a:p>
      </dgm:t>
    </dgm:pt>
    <dgm:pt modelId="{92E23BE4-B81F-A646-9EB5-B1E77E70DF44}" type="sibTrans" cxnId="{138E897D-8B4C-494C-9A6F-E5952947E293}">
      <dgm:prSet/>
      <dgm:spPr/>
      <dgm:t>
        <a:bodyPr/>
        <a:lstStyle/>
        <a:p>
          <a:endParaRPr lang="en-US"/>
        </a:p>
      </dgm:t>
    </dgm:pt>
    <dgm:pt modelId="{A5AEE3F1-A0D7-CC46-8E51-EDA74200BCED}" type="pres">
      <dgm:prSet presAssocID="{4E2F50C3-BC5C-9B48-AAEA-02F5640AF313}" presName="rootnode" presStyleCnt="0">
        <dgm:presLayoutVars>
          <dgm:chMax/>
          <dgm:chPref/>
          <dgm:dir/>
          <dgm:animLvl val="lvl"/>
        </dgm:presLayoutVars>
      </dgm:prSet>
      <dgm:spPr/>
    </dgm:pt>
    <dgm:pt modelId="{F041E9F3-2F67-BE4D-8D98-9E116590CA66}" type="pres">
      <dgm:prSet presAssocID="{B762C20D-F054-1045-903B-29F0FB14D8E1}" presName="composite" presStyleCnt="0"/>
      <dgm:spPr/>
    </dgm:pt>
    <dgm:pt modelId="{2EE69D5D-7C4A-7D4A-BE48-4DDE0384B15B}" type="pres">
      <dgm:prSet presAssocID="{B762C20D-F054-1045-903B-29F0FB14D8E1}" presName="LShape" presStyleLbl="alignNode1" presStyleIdx="0" presStyleCnt="11" custLinFactNeighborX="-114" custLinFactNeighborY="55948"/>
      <dgm:spPr>
        <a:xfrm rot="5400000">
          <a:off x="258577" y="2621413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A8620CB-106F-4E4F-B633-063B29B9C0AB}" type="pres">
      <dgm:prSet presAssocID="{B762C20D-F054-1045-903B-29F0FB14D8E1}" presName="ParentText" presStyleLbl="revTx" presStyleIdx="0" presStyleCnt="6" custScaleY="41458" custLinFactNeighborX="11348" custLinFactNeighborY="-11807">
        <dgm:presLayoutVars>
          <dgm:chMax val="0"/>
          <dgm:chPref val="0"/>
          <dgm:bulletEnabled val="1"/>
        </dgm:presLayoutVars>
      </dgm:prSet>
      <dgm:spPr/>
    </dgm:pt>
    <dgm:pt modelId="{A6CE97D2-C305-354F-9A76-492DF22254F0}" type="pres">
      <dgm:prSet presAssocID="{B762C20D-F054-1045-903B-29F0FB14D8E1}" presName="Triangle" presStyleLbl="alignNode1" presStyleIdx="1" presStyleCnt="11"/>
      <dgm:spPr>
        <a:xfrm>
          <a:off x="1079325" y="2090241"/>
          <a:ext cx="220763" cy="220763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5B1BF8F-0A21-D54C-8504-EB35209FB584}" type="pres">
      <dgm:prSet presAssocID="{C0D5DDB4-D09C-F74D-83D8-4BCEFFB38C59}" presName="sibTrans" presStyleCnt="0"/>
      <dgm:spPr/>
    </dgm:pt>
    <dgm:pt modelId="{CAFCF353-C174-794E-B3A7-B4A488CBEEBB}" type="pres">
      <dgm:prSet presAssocID="{C0D5DDB4-D09C-F74D-83D8-4BCEFFB38C59}" presName="space" presStyleCnt="0"/>
      <dgm:spPr/>
    </dgm:pt>
    <dgm:pt modelId="{C7692C67-7960-C341-A199-540757B154D6}" type="pres">
      <dgm:prSet presAssocID="{CCE81BB8-AE08-3440-BDDD-005DA2FCBD82}" presName="composite" presStyleCnt="0"/>
      <dgm:spPr/>
    </dgm:pt>
    <dgm:pt modelId="{2A5A7849-5BA2-5544-B1AB-BF447FC7F83D}" type="pres">
      <dgm:prSet presAssocID="{CCE81BB8-AE08-3440-BDDD-005DA2FCBD82}" presName="LShape" presStyleLbl="alignNode1" presStyleIdx="2" presStyleCnt="11"/>
      <dgm:spPr>
        <a:xfrm rot="5400000">
          <a:off x="1692419" y="1831214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77DC16A-F129-BB43-81AD-4743128CBA8A}" type="pres">
      <dgm:prSet presAssocID="{CCE81BB8-AE08-3440-BDDD-005DA2FCBD8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25CBFD9-8D3D-9E46-8A93-4C310200715D}" type="pres">
      <dgm:prSet presAssocID="{CCE81BB8-AE08-3440-BDDD-005DA2FCBD82}" presName="Triangle" presStyleLbl="alignNode1" presStyleIdx="3" presStyleCnt="11"/>
      <dgm:spPr>
        <a:xfrm>
          <a:off x="2511690" y="1735801"/>
          <a:ext cx="220763" cy="220763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757CC05-DBD0-6E43-B295-9AC10A0E7BDE}" type="pres">
      <dgm:prSet presAssocID="{0CF79D0D-DE8C-C94C-AF32-FBAB83741EA4}" presName="sibTrans" presStyleCnt="0"/>
      <dgm:spPr/>
    </dgm:pt>
    <dgm:pt modelId="{CF9196EB-267D-AA4F-8B81-58E7D7BA344E}" type="pres">
      <dgm:prSet presAssocID="{0CF79D0D-DE8C-C94C-AF32-FBAB83741EA4}" presName="space" presStyleCnt="0"/>
      <dgm:spPr/>
    </dgm:pt>
    <dgm:pt modelId="{E48691FB-1075-1747-93FD-65632C7DC5C9}" type="pres">
      <dgm:prSet presAssocID="{E3517434-0213-354A-B3AF-815094DF479D}" presName="composite" presStyleCnt="0"/>
      <dgm:spPr/>
    </dgm:pt>
    <dgm:pt modelId="{5907F085-FEFD-744B-84A1-116A88E42361}" type="pres">
      <dgm:prSet presAssocID="{E3517434-0213-354A-B3AF-815094DF479D}" presName="LShape" presStyleLbl="alignNode1" presStyleIdx="4" presStyleCnt="11"/>
      <dgm:spPr>
        <a:xfrm rot="5400000">
          <a:off x="3124783" y="1476774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9DFD881-C2C3-884D-844C-A5551E084D67}" type="pres">
      <dgm:prSet presAssocID="{E3517434-0213-354A-B3AF-815094DF479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012A9D-7B00-9E46-977B-B2678BB20FE0}" type="pres">
      <dgm:prSet presAssocID="{E3517434-0213-354A-B3AF-815094DF479D}" presName="Triangle" presStyleLbl="alignNode1" presStyleIdx="5" presStyleCnt="11"/>
      <dgm:spPr>
        <a:xfrm>
          <a:off x="3944054" y="1381361"/>
          <a:ext cx="220763" cy="220763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5E2A784-2656-0041-91AF-3534EE7E4DDB}" type="pres">
      <dgm:prSet presAssocID="{4D1CB9D2-DC95-1642-94B1-96220FF9D554}" presName="sibTrans" presStyleCnt="0"/>
      <dgm:spPr/>
    </dgm:pt>
    <dgm:pt modelId="{7F3CB504-6229-DB4F-87D5-3DB1ED41D09F}" type="pres">
      <dgm:prSet presAssocID="{4D1CB9D2-DC95-1642-94B1-96220FF9D554}" presName="space" presStyleCnt="0"/>
      <dgm:spPr/>
    </dgm:pt>
    <dgm:pt modelId="{D09DC761-57CA-DF4F-A722-3A9E48D54ED7}" type="pres">
      <dgm:prSet presAssocID="{03E71476-0BA1-7B46-9C63-78AA1818C9C6}" presName="composite" presStyleCnt="0"/>
      <dgm:spPr/>
    </dgm:pt>
    <dgm:pt modelId="{42C48FD0-507F-F042-990D-6E82C690464B}" type="pres">
      <dgm:prSet presAssocID="{03E71476-0BA1-7B46-9C63-78AA1818C9C6}" presName="LShape" presStyleLbl="alignNode1" presStyleIdx="6" presStyleCnt="11"/>
      <dgm:spPr>
        <a:xfrm rot="5400000">
          <a:off x="4557148" y="1122334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213FEF9-1BC8-C642-BE7E-D9283A142B8D}" type="pres">
      <dgm:prSet presAssocID="{03E71476-0BA1-7B46-9C63-78AA1818C9C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BB1AEC0-C037-714E-8EA9-ECEB9DD68E28}" type="pres">
      <dgm:prSet presAssocID="{03E71476-0BA1-7B46-9C63-78AA1818C9C6}" presName="Triangle" presStyleLbl="alignNode1" presStyleIdx="7" presStyleCnt="11"/>
      <dgm:spPr>
        <a:xfrm>
          <a:off x="5376419" y="1026921"/>
          <a:ext cx="220763" cy="220763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2557957-4ED3-9E47-B843-A19E9A786144}" type="pres">
      <dgm:prSet presAssocID="{B3DA49C5-4E19-A74A-9248-E18050CCD5C8}" presName="sibTrans" presStyleCnt="0"/>
      <dgm:spPr/>
    </dgm:pt>
    <dgm:pt modelId="{9007C743-517D-6249-8CD2-E677CF6A99F9}" type="pres">
      <dgm:prSet presAssocID="{B3DA49C5-4E19-A74A-9248-E18050CCD5C8}" presName="space" presStyleCnt="0"/>
      <dgm:spPr/>
    </dgm:pt>
    <dgm:pt modelId="{BCB91972-0EDF-1C42-A41F-E35DAF6FBFC4}" type="pres">
      <dgm:prSet presAssocID="{7B720456-9CDE-0045-BE4D-28292D0CCFEA}" presName="composite" presStyleCnt="0"/>
      <dgm:spPr/>
    </dgm:pt>
    <dgm:pt modelId="{74C84EB4-4499-BE49-B7DC-4FF0DE678E56}" type="pres">
      <dgm:prSet presAssocID="{7B720456-9CDE-0045-BE4D-28292D0CCFEA}" presName="LShape" presStyleLbl="alignNode1" presStyleIdx="8" presStyleCnt="11"/>
      <dgm:spPr>
        <a:xfrm rot="5400000">
          <a:off x="5989513" y="767894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BB4FF87-7240-D549-8403-75681B0AC1AA}" type="pres">
      <dgm:prSet presAssocID="{7B720456-9CDE-0045-BE4D-28292D0CCFEA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1397B87-B4D1-7940-B095-3971FC1FE619}" type="pres">
      <dgm:prSet presAssocID="{7B720456-9CDE-0045-BE4D-28292D0CCFEA}" presName="Triangle" presStyleLbl="alignNode1" presStyleIdx="9" presStyleCnt="11"/>
      <dgm:spPr>
        <a:xfrm>
          <a:off x="6808784" y="672481"/>
          <a:ext cx="220763" cy="220763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59E4600-015C-D947-9348-DE2C3C0E2DDB}" type="pres">
      <dgm:prSet presAssocID="{E443C0D9-7D18-7847-B7DC-E2AA4F232BD3}" presName="sibTrans" presStyleCnt="0"/>
      <dgm:spPr/>
    </dgm:pt>
    <dgm:pt modelId="{92780A13-F369-0B46-92BC-57763F4D751E}" type="pres">
      <dgm:prSet presAssocID="{E443C0D9-7D18-7847-B7DC-E2AA4F232BD3}" presName="space" presStyleCnt="0"/>
      <dgm:spPr/>
    </dgm:pt>
    <dgm:pt modelId="{354F22E4-67A0-B942-BAD6-0EFF69215100}" type="pres">
      <dgm:prSet presAssocID="{EE882834-62A4-0B4F-A0CC-D76AD3FE7449}" presName="composite" presStyleCnt="0"/>
      <dgm:spPr/>
    </dgm:pt>
    <dgm:pt modelId="{85A8535D-E4C6-8640-83A7-083D0714E41B}" type="pres">
      <dgm:prSet presAssocID="{EE882834-62A4-0B4F-A0CC-D76AD3FE7449}" presName="LShape" presStyleLbl="alignNode1" presStyleIdx="10" presStyleCnt="11"/>
      <dgm:spPr>
        <a:xfrm rot="5400000">
          <a:off x="7421877" y="413454"/>
          <a:ext cx="778863" cy="1296010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55F36D5-C7EF-0341-AB6E-5B59DEA1B95F}" type="pres">
      <dgm:prSet presAssocID="{EE882834-62A4-0B4F-A0CC-D76AD3FE744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F06602-0E80-834D-8ACB-490B1273E77C}" type="presOf" srcId="{E3517434-0213-354A-B3AF-815094DF479D}" destId="{E9DFD881-C2C3-884D-844C-A5551E084D67}" srcOrd="0" destOrd="0" presId="urn:microsoft.com/office/officeart/2009/3/layout/StepUpProcess"/>
    <dgm:cxn modelId="{B9715708-F33C-4D40-8D09-5E1C82870DD9}" type="presOf" srcId="{CCE81BB8-AE08-3440-BDDD-005DA2FCBD82}" destId="{A77DC16A-F129-BB43-81AD-4743128CBA8A}" srcOrd="0" destOrd="0" presId="urn:microsoft.com/office/officeart/2009/3/layout/StepUpProcess"/>
    <dgm:cxn modelId="{34EF7726-5BF9-AB4D-AAB0-7A4C0F3282E3}" type="presOf" srcId="{EE882834-62A4-0B4F-A0CC-D76AD3FE7449}" destId="{E55F36D5-C7EF-0341-AB6E-5B59DEA1B95F}" srcOrd="0" destOrd="0" presId="urn:microsoft.com/office/officeart/2009/3/layout/StepUpProcess"/>
    <dgm:cxn modelId="{9BF1153B-80AD-034B-B2D1-E29159100A71}" type="presOf" srcId="{7B720456-9CDE-0045-BE4D-28292D0CCFEA}" destId="{0BB4FF87-7240-D549-8403-75681B0AC1AA}" srcOrd="0" destOrd="0" presId="urn:microsoft.com/office/officeart/2009/3/layout/StepUpProcess"/>
    <dgm:cxn modelId="{132B3162-905C-104A-A888-F7A11739A349}" type="presOf" srcId="{03E71476-0BA1-7B46-9C63-78AA1818C9C6}" destId="{F213FEF9-1BC8-C642-BE7E-D9283A142B8D}" srcOrd="0" destOrd="0" presId="urn:microsoft.com/office/officeart/2009/3/layout/StepUpProcess"/>
    <dgm:cxn modelId="{DFB4FB4D-8388-5D49-8D46-EA5F6D5CC644}" srcId="{4E2F50C3-BC5C-9B48-AAEA-02F5640AF313}" destId="{B762C20D-F054-1045-903B-29F0FB14D8E1}" srcOrd="0" destOrd="0" parTransId="{E7EEDB2F-9EC3-F54C-AEF2-D71C5640B312}" sibTransId="{C0D5DDB4-D09C-F74D-83D8-4BCEFFB38C59}"/>
    <dgm:cxn modelId="{138E897D-8B4C-494C-9A6F-E5952947E293}" srcId="{4E2F50C3-BC5C-9B48-AAEA-02F5640AF313}" destId="{EE882834-62A4-0B4F-A0CC-D76AD3FE7449}" srcOrd="5" destOrd="0" parTransId="{9BBF6A8E-553A-0C4B-9F4D-84955B45A254}" sibTransId="{92E23BE4-B81F-A646-9EB5-B1E77E70DF44}"/>
    <dgm:cxn modelId="{9068DC84-DF3E-2A40-9318-B0489D0E3BF8}" srcId="{4E2F50C3-BC5C-9B48-AAEA-02F5640AF313}" destId="{CCE81BB8-AE08-3440-BDDD-005DA2FCBD82}" srcOrd="1" destOrd="0" parTransId="{1F9DD34A-29AA-A842-AC34-36B309CF37F5}" sibTransId="{0CF79D0D-DE8C-C94C-AF32-FBAB83741EA4}"/>
    <dgm:cxn modelId="{C331D18C-374B-1847-9347-4AE9D514ADDB}" srcId="{4E2F50C3-BC5C-9B48-AAEA-02F5640AF313}" destId="{03E71476-0BA1-7B46-9C63-78AA1818C9C6}" srcOrd="3" destOrd="0" parTransId="{C8260C98-D1C3-BD4F-8882-7722084459D0}" sibTransId="{B3DA49C5-4E19-A74A-9248-E18050CCD5C8}"/>
    <dgm:cxn modelId="{AC0F8691-505D-854B-A41E-4C45F9C761AC}" srcId="{4E2F50C3-BC5C-9B48-AAEA-02F5640AF313}" destId="{E3517434-0213-354A-B3AF-815094DF479D}" srcOrd="2" destOrd="0" parTransId="{5BCBC004-1B75-184A-B583-747F8E857BE6}" sibTransId="{4D1CB9D2-DC95-1642-94B1-96220FF9D554}"/>
    <dgm:cxn modelId="{633F30A7-D37C-D943-87EC-099261B87FC3}" srcId="{4E2F50C3-BC5C-9B48-AAEA-02F5640AF313}" destId="{7B720456-9CDE-0045-BE4D-28292D0CCFEA}" srcOrd="4" destOrd="0" parTransId="{FA2D8060-8BA9-D64C-BDA3-FBADA694DD8D}" sibTransId="{E443C0D9-7D18-7847-B7DC-E2AA4F232BD3}"/>
    <dgm:cxn modelId="{E5533FD2-23D2-EB43-BC3E-46B66739D40A}" type="presOf" srcId="{4E2F50C3-BC5C-9B48-AAEA-02F5640AF313}" destId="{A5AEE3F1-A0D7-CC46-8E51-EDA74200BCED}" srcOrd="0" destOrd="0" presId="urn:microsoft.com/office/officeart/2009/3/layout/StepUpProcess"/>
    <dgm:cxn modelId="{74EC4DEE-4B01-6749-A9F4-13B00B3CEE5E}" type="presOf" srcId="{B762C20D-F054-1045-903B-29F0FB14D8E1}" destId="{3A8620CB-106F-4E4F-B633-063B29B9C0AB}" srcOrd="0" destOrd="0" presId="urn:microsoft.com/office/officeart/2009/3/layout/StepUpProcess"/>
    <dgm:cxn modelId="{9C18635A-A4B2-BE43-A4E5-A74A9680381B}" type="presParOf" srcId="{A5AEE3F1-A0D7-CC46-8E51-EDA74200BCED}" destId="{F041E9F3-2F67-BE4D-8D98-9E116590CA66}" srcOrd="0" destOrd="0" presId="urn:microsoft.com/office/officeart/2009/3/layout/StepUpProcess"/>
    <dgm:cxn modelId="{94E9E561-6812-2F4A-90D2-E38A8F86588B}" type="presParOf" srcId="{F041E9F3-2F67-BE4D-8D98-9E116590CA66}" destId="{2EE69D5D-7C4A-7D4A-BE48-4DDE0384B15B}" srcOrd="0" destOrd="0" presId="urn:microsoft.com/office/officeart/2009/3/layout/StepUpProcess"/>
    <dgm:cxn modelId="{0B1935FC-BB53-A04C-92B7-BB3C3FE2149C}" type="presParOf" srcId="{F041E9F3-2F67-BE4D-8D98-9E116590CA66}" destId="{3A8620CB-106F-4E4F-B633-063B29B9C0AB}" srcOrd="1" destOrd="0" presId="urn:microsoft.com/office/officeart/2009/3/layout/StepUpProcess"/>
    <dgm:cxn modelId="{8DF848EE-A6A6-4C43-BDC3-6B6B0DCD4784}" type="presParOf" srcId="{F041E9F3-2F67-BE4D-8D98-9E116590CA66}" destId="{A6CE97D2-C305-354F-9A76-492DF22254F0}" srcOrd="2" destOrd="0" presId="urn:microsoft.com/office/officeart/2009/3/layout/StepUpProcess"/>
    <dgm:cxn modelId="{6D56DCEA-2949-4B45-AD6E-5261593F8A02}" type="presParOf" srcId="{A5AEE3F1-A0D7-CC46-8E51-EDA74200BCED}" destId="{C5B1BF8F-0A21-D54C-8504-EB35209FB584}" srcOrd="1" destOrd="0" presId="urn:microsoft.com/office/officeart/2009/3/layout/StepUpProcess"/>
    <dgm:cxn modelId="{EB0697EA-D9C9-8B43-842E-A4A7E1C776EA}" type="presParOf" srcId="{C5B1BF8F-0A21-D54C-8504-EB35209FB584}" destId="{CAFCF353-C174-794E-B3A7-B4A488CBEEBB}" srcOrd="0" destOrd="0" presId="urn:microsoft.com/office/officeart/2009/3/layout/StepUpProcess"/>
    <dgm:cxn modelId="{D26027B0-E4EA-2146-AC65-F06642210EE1}" type="presParOf" srcId="{A5AEE3F1-A0D7-CC46-8E51-EDA74200BCED}" destId="{C7692C67-7960-C341-A199-540757B154D6}" srcOrd="2" destOrd="0" presId="urn:microsoft.com/office/officeart/2009/3/layout/StepUpProcess"/>
    <dgm:cxn modelId="{0FE70160-A1CE-F443-AC6E-8A48E8607F98}" type="presParOf" srcId="{C7692C67-7960-C341-A199-540757B154D6}" destId="{2A5A7849-5BA2-5544-B1AB-BF447FC7F83D}" srcOrd="0" destOrd="0" presId="urn:microsoft.com/office/officeart/2009/3/layout/StepUpProcess"/>
    <dgm:cxn modelId="{29D333F0-0E8E-434A-8B0B-02BEB2E2356C}" type="presParOf" srcId="{C7692C67-7960-C341-A199-540757B154D6}" destId="{A77DC16A-F129-BB43-81AD-4743128CBA8A}" srcOrd="1" destOrd="0" presId="urn:microsoft.com/office/officeart/2009/3/layout/StepUpProcess"/>
    <dgm:cxn modelId="{F4076F21-1491-214E-ACB5-39ACBAF3ECE7}" type="presParOf" srcId="{C7692C67-7960-C341-A199-540757B154D6}" destId="{A25CBFD9-8D3D-9E46-8A93-4C310200715D}" srcOrd="2" destOrd="0" presId="urn:microsoft.com/office/officeart/2009/3/layout/StepUpProcess"/>
    <dgm:cxn modelId="{E698475D-F4A4-504D-ACE3-F8F1BA94053C}" type="presParOf" srcId="{A5AEE3F1-A0D7-CC46-8E51-EDA74200BCED}" destId="{8757CC05-DBD0-6E43-B295-9AC10A0E7BDE}" srcOrd="3" destOrd="0" presId="urn:microsoft.com/office/officeart/2009/3/layout/StepUpProcess"/>
    <dgm:cxn modelId="{AAC46453-D92E-BD47-B2EB-67909F67D1A5}" type="presParOf" srcId="{8757CC05-DBD0-6E43-B295-9AC10A0E7BDE}" destId="{CF9196EB-267D-AA4F-8B81-58E7D7BA344E}" srcOrd="0" destOrd="0" presId="urn:microsoft.com/office/officeart/2009/3/layout/StepUpProcess"/>
    <dgm:cxn modelId="{E62F1E10-F696-F44D-8A61-915C8F63424A}" type="presParOf" srcId="{A5AEE3F1-A0D7-CC46-8E51-EDA74200BCED}" destId="{E48691FB-1075-1747-93FD-65632C7DC5C9}" srcOrd="4" destOrd="0" presId="urn:microsoft.com/office/officeart/2009/3/layout/StepUpProcess"/>
    <dgm:cxn modelId="{31CEA00B-2F6F-6B4C-A4D8-EBB6717C8C25}" type="presParOf" srcId="{E48691FB-1075-1747-93FD-65632C7DC5C9}" destId="{5907F085-FEFD-744B-84A1-116A88E42361}" srcOrd="0" destOrd="0" presId="urn:microsoft.com/office/officeart/2009/3/layout/StepUpProcess"/>
    <dgm:cxn modelId="{D78F64B1-CAB6-934C-81B7-150996BAA9A2}" type="presParOf" srcId="{E48691FB-1075-1747-93FD-65632C7DC5C9}" destId="{E9DFD881-C2C3-884D-844C-A5551E084D67}" srcOrd="1" destOrd="0" presId="urn:microsoft.com/office/officeart/2009/3/layout/StepUpProcess"/>
    <dgm:cxn modelId="{D24E192F-27E4-D848-9D09-23F34A5A0796}" type="presParOf" srcId="{E48691FB-1075-1747-93FD-65632C7DC5C9}" destId="{AA012A9D-7B00-9E46-977B-B2678BB20FE0}" srcOrd="2" destOrd="0" presId="urn:microsoft.com/office/officeart/2009/3/layout/StepUpProcess"/>
    <dgm:cxn modelId="{D5494933-1CBB-3A4D-B214-1846075A3474}" type="presParOf" srcId="{A5AEE3F1-A0D7-CC46-8E51-EDA74200BCED}" destId="{75E2A784-2656-0041-91AF-3534EE7E4DDB}" srcOrd="5" destOrd="0" presId="urn:microsoft.com/office/officeart/2009/3/layout/StepUpProcess"/>
    <dgm:cxn modelId="{D42EC91A-7671-B14C-AC21-10BBA7FABD25}" type="presParOf" srcId="{75E2A784-2656-0041-91AF-3534EE7E4DDB}" destId="{7F3CB504-6229-DB4F-87D5-3DB1ED41D09F}" srcOrd="0" destOrd="0" presId="urn:microsoft.com/office/officeart/2009/3/layout/StepUpProcess"/>
    <dgm:cxn modelId="{E5F000FB-A887-A448-B114-D6EFC4E2FDDA}" type="presParOf" srcId="{A5AEE3F1-A0D7-CC46-8E51-EDA74200BCED}" destId="{D09DC761-57CA-DF4F-A722-3A9E48D54ED7}" srcOrd="6" destOrd="0" presId="urn:microsoft.com/office/officeart/2009/3/layout/StepUpProcess"/>
    <dgm:cxn modelId="{E2DD8F56-24FA-0040-8D79-95FE7559200D}" type="presParOf" srcId="{D09DC761-57CA-DF4F-A722-3A9E48D54ED7}" destId="{42C48FD0-507F-F042-990D-6E82C690464B}" srcOrd="0" destOrd="0" presId="urn:microsoft.com/office/officeart/2009/3/layout/StepUpProcess"/>
    <dgm:cxn modelId="{063010AF-E981-A648-ACAC-4E059B0D5C84}" type="presParOf" srcId="{D09DC761-57CA-DF4F-A722-3A9E48D54ED7}" destId="{F213FEF9-1BC8-C642-BE7E-D9283A142B8D}" srcOrd="1" destOrd="0" presId="urn:microsoft.com/office/officeart/2009/3/layout/StepUpProcess"/>
    <dgm:cxn modelId="{E5A4255F-5601-AD45-92FD-7A7FE2163B0E}" type="presParOf" srcId="{D09DC761-57CA-DF4F-A722-3A9E48D54ED7}" destId="{4BB1AEC0-C037-714E-8EA9-ECEB9DD68E28}" srcOrd="2" destOrd="0" presId="urn:microsoft.com/office/officeart/2009/3/layout/StepUpProcess"/>
    <dgm:cxn modelId="{A6A73411-8206-9C4A-92A2-F0046952D081}" type="presParOf" srcId="{A5AEE3F1-A0D7-CC46-8E51-EDA74200BCED}" destId="{D2557957-4ED3-9E47-B843-A19E9A786144}" srcOrd="7" destOrd="0" presId="urn:microsoft.com/office/officeart/2009/3/layout/StepUpProcess"/>
    <dgm:cxn modelId="{30947EC1-18FC-9C4E-8B83-DAB3C1D2CA27}" type="presParOf" srcId="{D2557957-4ED3-9E47-B843-A19E9A786144}" destId="{9007C743-517D-6249-8CD2-E677CF6A99F9}" srcOrd="0" destOrd="0" presId="urn:microsoft.com/office/officeart/2009/3/layout/StepUpProcess"/>
    <dgm:cxn modelId="{04102E5B-BA8C-8B46-A65A-FF54CE4443D0}" type="presParOf" srcId="{A5AEE3F1-A0D7-CC46-8E51-EDA74200BCED}" destId="{BCB91972-0EDF-1C42-A41F-E35DAF6FBFC4}" srcOrd="8" destOrd="0" presId="urn:microsoft.com/office/officeart/2009/3/layout/StepUpProcess"/>
    <dgm:cxn modelId="{CDFC83D5-27F6-E440-B68D-B97CDA7E4541}" type="presParOf" srcId="{BCB91972-0EDF-1C42-A41F-E35DAF6FBFC4}" destId="{74C84EB4-4499-BE49-B7DC-4FF0DE678E56}" srcOrd="0" destOrd="0" presId="urn:microsoft.com/office/officeart/2009/3/layout/StepUpProcess"/>
    <dgm:cxn modelId="{5070F65C-B896-5D4C-9193-DF3DFE0B54FE}" type="presParOf" srcId="{BCB91972-0EDF-1C42-A41F-E35DAF6FBFC4}" destId="{0BB4FF87-7240-D549-8403-75681B0AC1AA}" srcOrd="1" destOrd="0" presId="urn:microsoft.com/office/officeart/2009/3/layout/StepUpProcess"/>
    <dgm:cxn modelId="{70EE5D2B-45A6-3244-8C7D-6CD14AD5E851}" type="presParOf" srcId="{BCB91972-0EDF-1C42-A41F-E35DAF6FBFC4}" destId="{41397B87-B4D1-7940-B095-3971FC1FE619}" srcOrd="2" destOrd="0" presId="urn:microsoft.com/office/officeart/2009/3/layout/StepUpProcess"/>
    <dgm:cxn modelId="{ECCC7728-969D-1341-A59D-004EB9A322C7}" type="presParOf" srcId="{A5AEE3F1-A0D7-CC46-8E51-EDA74200BCED}" destId="{259E4600-015C-D947-9348-DE2C3C0E2DDB}" srcOrd="9" destOrd="0" presId="urn:microsoft.com/office/officeart/2009/3/layout/StepUpProcess"/>
    <dgm:cxn modelId="{F1501F16-911E-024E-A592-6ACC556EE98C}" type="presParOf" srcId="{259E4600-015C-D947-9348-DE2C3C0E2DDB}" destId="{92780A13-F369-0B46-92BC-57763F4D751E}" srcOrd="0" destOrd="0" presId="urn:microsoft.com/office/officeart/2009/3/layout/StepUpProcess"/>
    <dgm:cxn modelId="{F3192177-4584-B240-B823-3C1FE1F7AD0E}" type="presParOf" srcId="{A5AEE3F1-A0D7-CC46-8E51-EDA74200BCED}" destId="{354F22E4-67A0-B942-BAD6-0EFF69215100}" srcOrd="10" destOrd="0" presId="urn:microsoft.com/office/officeart/2009/3/layout/StepUpProcess"/>
    <dgm:cxn modelId="{ECF53ACD-64CC-F94E-9F34-E2F59E58D957}" type="presParOf" srcId="{354F22E4-67A0-B942-BAD6-0EFF69215100}" destId="{85A8535D-E4C6-8640-83A7-083D0714E41B}" srcOrd="0" destOrd="0" presId="urn:microsoft.com/office/officeart/2009/3/layout/StepUpProcess"/>
    <dgm:cxn modelId="{79F56764-DEDA-B342-A963-46C620CBF9DC}" type="presParOf" srcId="{354F22E4-67A0-B942-BAD6-0EFF69215100}" destId="{E55F36D5-C7EF-0341-AB6E-5B59DEA1B95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B8F3-8E4D-405B-B23B-3C77A0F835F8}">
      <dsp:nvSpPr>
        <dsp:cNvPr id="0" name=""/>
        <dsp:cNvSpPr/>
      </dsp:nvSpPr>
      <dsp:spPr>
        <a:xfrm rot="16200000">
          <a:off x="-341601" y="342737"/>
          <a:ext cx="3637775" cy="295230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0" u="none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Contesto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u="none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  <a:endParaRPr lang="it-IT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5400000">
        <a:off x="1137" y="727554"/>
        <a:ext cx="2952300" cy="2182665"/>
      </dsp:txXfrm>
    </dsp:sp>
    <dsp:sp modelId="{C241F57C-356B-4581-AD2C-AD2B471C890F}">
      <dsp:nvSpPr>
        <dsp:cNvPr id="0" name=""/>
        <dsp:cNvSpPr/>
      </dsp:nvSpPr>
      <dsp:spPr>
        <a:xfrm rot="16200000">
          <a:off x="2832121" y="342737"/>
          <a:ext cx="3637775" cy="295230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Assetto organizzativo e struttura delle imprese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it-IT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</a:p>
      </dsp:txBody>
      <dsp:txXfrm rot="5400000">
        <a:off x="3174859" y="727554"/>
        <a:ext cx="2952300" cy="2182665"/>
      </dsp:txXfrm>
    </dsp:sp>
    <dsp:sp modelId="{8452A3A6-A82B-42D1-9368-D80BE0E1BBB2}">
      <dsp:nvSpPr>
        <dsp:cNvPr id="0" name=""/>
        <dsp:cNvSpPr/>
      </dsp:nvSpPr>
      <dsp:spPr>
        <a:xfrm rot="16200000">
          <a:off x="6005844" y="342737"/>
          <a:ext cx="3637775" cy="295230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Competenze e cultura manageriale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(4 h)</a:t>
          </a:r>
        </a:p>
      </dsp:txBody>
      <dsp:txXfrm rot="5400000">
        <a:off x="6348582" y="727554"/>
        <a:ext cx="2952300" cy="218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B8F3-8E4D-405B-B23B-3C77A0F835F8}">
      <dsp:nvSpPr>
        <dsp:cNvPr id="0" name=""/>
        <dsp:cNvSpPr/>
      </dsp:nvSpPr>
      <dsp:spPr>
        <a:xfrm rot="16200000">
          <a:off x="-241610" y="241610"/>
          <a:ext cx="2236893" cy="175367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0" u="none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Contesto</a:t>
          </a:r>
          <a:endParaRPr lang="it-IT" sz="1600" b="0" i="0" u="none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5400000">
        <a:off x="1" y="447378"/>
        <a:ext cx="1753672" cy="1342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B8F3-8E4D-405B-B23B-3C77A0F835F8}">
      <dsp:nvSpPr>
        <dsp:cNvPr id="0" name=""/>
        <dsp:cNvSpPr/>
      </dsp:nvSpPr>
      <dsp:spPr>
        <a:xfrm rot="16200000">
          <a:off x="-241610" y="241610"/>
          <a:ext cx="2236893" cy="175367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Assetto organizzativo e struttura delle imprese</a:t>
          </a:r>
          <a:endParaRPr lang="it-IT" sz="1600" b="0" i="0" u="none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5400000">
        <a:off x="1" y="447378"/>
        <a:ext cx="1753672" cy="1342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7B8F3-8E4D-405B-B23B-3C77A0F835F8}">
      <dsp:nvSpPr>
        <dsp:cNvPr id="0" name=""/>
        <dsp:cNvSpPr/>
      </dsp:nvSpPr>
      <dsp:spPr>
        <a:xfrm rot="16200000">
          <a:off x="-241610" y="241610"/>
          <a:ext cx="2236893" cy="175367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Competenze e cultura manageriale</a:t>
          </a:r>
          <a:endParaRPr lang="it-IT" sz="1600" b="0" i="0" u="none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5400000">
        <a:off x="1" y="447378"/>
        <a:ext cx="1753672" cy="1342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9D5D-7C4A-7D4A-BE48-4DDE0384B15B}">
      <dsp:nvSpPr>
        <dsp:cNvPr id="0" name=""/>
        <dsp:cNvSpPr/>
      </dsp:nvSpPr>
      <dsp:spPr>
        <a:xfrm rot="5400000">
          <a:off x="302656" y="3203950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20CB-106F-4E4F-B633-063B29B9C0AB}">
      <dsp:nvSpPr>
        <dsp:cNvPr id="0" name=""/>
        <dsp:cNvSpPr/>
      </dsp:nvSpPr>
      <dsp:spPr>
        <a:xfrm>
          <a:off x="307616" y="3356621"/>
          <a:ext cx="1367956" cy="49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Contabilità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esterna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7616" y="3356621"/>
        <a:ext cx="1367956" cy="497120"/>
      </dsp:txXfrm>
    </dsp:sp>
    <dsp:sp modelId="{A6CE97D2-C305-354F-9A76-492DF22254F0}">
      <dsp:nvSpPr>
        <dsp:cNvPr id="0" name=""/>
        <dsp:cNvSpPr/>
      </dsp:nvSpPr>
      <dsp:spPr>
        <a:xfrm>
          <a:off x="1262233" y="2582931"/>
          <a:ext cx="258105" cy="258105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A7849-5BA2-5544-B1AB-BF447FC7F83D}">
      <dsp:nvSpPr>
        <dsp:cNvPr id="0" name=""/>
        <dsp:cNvSpPr/>
      </dsp:nvSpPr>
      <dsp:spPr>
        <a:xfrm rot="5400000">
          <a:off x="1979030" y="2280091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C16A-F129-BB43-81AD-4743128CBA8A}">
      <dsp:nvSpPr>
        <dsp:cNvPr id="0" name=""/>
        <dsp:cNvSpPr/>
      </dsp:nvSpPr>
      <dsp:spPr>
        <a:xfrm>
          <a:off x="1827027" y="2732818"/>
          <a:ext cx="1367956" cy="119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una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persona part-time</a:t>
          </a:r>
        </a:p>
      </dsp:txBody>
      <dsp:txXfrm>
        <a:off x="1827027" y="2732818"/>
        <a:ext cx="1367956" cy="1199094"/>
      </dsp:txXfrm>
    </dsp:sp>
    <dsp:sp modelId="{A25CBFD9-8D3D-9E46-8A93-4C310200715D}">
      <dsp:nvSpPr>
        <dsp:cNvPr id="0" name=""/>
        <dsp:cNvSpPr/>
      </dsp:nvSpPr>
      <dsp:spPr>
        <a:xfrm>
          <a:off x="2936879" y="2168538"/>
          <a:ext cx="258105" cy="258105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F085-FEFD-744B-84A1-116A88E42361}">
      <dsp:nvSpPr>
        <dsp:cNvPr id="0" name=""/>
        <dsp:cNvSpPr/>
      </dsp:nvSpPr>
      <dsp:spPr>
        <a:xfrm rot="5400000">
          <a:off x="3653676" y="1865698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FD881-C2C3-884D-844C-A5551E084D67}">
      <dsp:nvSpPr>
        <dsp:cNvPr id="0" name=""/>
        <dsp:cNvSpPr/>
      </dsp:nvSpPr>
      <dsp:spPr>
        <a:xfrm>
          <a:off x="3501674" y="2318425"/>
          <a:ext cx="1367956" cy="119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ragioniere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tempo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pieno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01674" y="2318425"/>
        <a:ext cx="1367956" cy="1199094"/>
      </dsp:txXfrm>
    </dsp:sp>
    <dsp:sp modelId="{AA012A9D-7B00-9E46-977B-B2678BB20FE0}">
      <dsp:nvSpPr>
        <dsp:cNvPr id="0" name=""/>
        <dsp:cNvSpPr/>
      </dsp:nvSpPr>
      <dsp:spPr>
        <a:xfrm>
          <a:off x="4611525" y="1754145"/>
          <a:ext cx="258105" cy="258105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48FD0-507F-F042-990D-6E82C690464B}">
      <dsp:nvSpPr>
        <dsp:cNvPr id="0" name=""/>
        <dsp:cNvSpPr/>
      </dsp:nvSpPr>
      <dsp:spPr>
        <a:xfrm rot="5400000">
          <a:off x="5328323" y="1451305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3FEF9-1BC8-C642-BE7E-D9283A142B8D}">
      <dsp:nvSpPr>
        <dsp:cNvPr id="0" name=""/>
        <dsp:cNvSpPr/>
      </dsp:nvSpPr>
      <dsp:spPr>
        <a:xfrm>
          <a:off x="5176320" y="1904032"/>
          <a:ext cx="1367956" cy="119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commercialista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76320" y="1904032"/>
        <a:ext cx="1367956" cy="1199094"/>
      </dsp:txXfrm>
    </dsp:sp>
    <dsp:sp modelId="{4BB1AEC0-C037-714E-8EA9-ECEB9DD68E28}">
      <dsp:nvSpPr>
        <dsp:cNvPr id="0" name=""/>
        <dsp:cNvSpPr/>
      </dsp:nvSpPr>
      <dsp:spPr>
        <a:xfrm>
          <a:off x="6286172" y="1339753"/>
          <a:ext cx="258105" cy="258105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84EB4-4499-BE49-B7DC-4FF0DE678E56}">
      <dsp:nvSpPr>
        <dsp:cNvPr id="0" name=""/>
        <dsp:cNvSpPr/>
      </dsp:nvSpPr>
      <dsp:spPr>
        <a:xfrm rot="5400000">
          <a:off x="7002969" y="1036912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4FF87-7240-D549-8403-75681B0AC1AA}">
      <dsp:nvSpPr>
        <dsp:cNvPr id="0" name=""/>
        <dsp:cNvSpPr/>
      </dsp:nvSpPr>
      <dsp:spPr>
        <a:xfrm>
          <a:off x="6850966" y="1489639"/>
          <a:ext cx="1367956" cy="119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dirigente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per il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settore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amministrativo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50966" y="1489639"/>
        <a:ext cx="1367956" cy="1199094"/>
      </dsp:txXfrm>
    </dsp:sp>
    <dsp:sp modelId="{41397B87-B4D1-7940-B095-3971FC1FE619}">
      <dsp:nvSpPr>
        <dsp:cNvPr id="0" name=""/>
        <dsp:cNvSpPr/>
      </dsp:nvSpPr>
      <dsp:spPr>
        <a:xfrm>
          <a:off x="7960818" y="925360"/>
          <a:ext cx="258105" cy="258105"/>
        </a:xfrm>
        <a:prstGeom prst="triangle">
          <a:avLst>
            <a:gd name="adj" fmla="val 1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8535D-E4C6-8640-83A7-083D0714E41B}">
      <dsp:nvSpPr>
        <dsp:cNvPr id="0" name=""/>
        <dsp:cNvSpPr/>
      </dsp:nvSpPr>
      <dsp:spPr>
        <a:xfrm rot="5400000">
          <a:off x="8677615" y="622520"/>
          <a:ext cx="910606" cy="1515228"/>
        </a:xfrm>
        <a:prstGeom prst="corner">
          <a:avLst>
            <a:gd name="adj1" fmla="val 16120"/>
            <a:gd name="adj2" fmla="val 1611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F36D5-C7EF-0341-AB6E-5B59DEA1B95F}">
      <dsp:nvSpPr>
        <dsp:cNvPr id="0" name=""/>
        <dsp:cNvSpPr/>
      </dsp:nvSpPr>
      <dsp:spPr>
        <a:xfrm>
          <a:off x="8525613" y="1075246"/>
          <a:ext cx="1367956" cy="119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Assumere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CFO</a:t>
          </a:r>
        </a:p>
      </dsp:txBody>
      <dsp:txXfrm>
        <a:off x="8525613" y="1075246"/>
        <a:ext cx="1367956" cy="119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BFA17-A98C-4086-AA5A-30AC675D5B0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1553-2A9B-4A03-A140-15DEC42CF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en-US" sz="1200" dirty="0"/>
              <a:t>Dove </a:t>
            </a:r>
            <a:r>
              <a:rPr lang="en-US" sz="1200" dirty="0" err="1"/>
              <a:t>siamo</a:t>
            </a:r>
            <a:r>
              <a:rPr lang="en-US" sz="1200" dirty="0"/>
              <a:t> — </a:t>
            </a:r>
            <a:r>
              <a:rPr lang="en-US" sz="1200" b="1" dirty="0"/>
              <a:t>Survey</a:t>
            </a:r>
            <a:r>
              <a:rPr lang="en-US" sz="1200" dirty="0"/>
              <a:t>, in </a:t>
            </a:r>
            <a:r>
              <a:rPr lang="en-US" sz="1200" dirty="0" err="1"/>
              <a:t>autovalutazione</a:t>
            </a:r>
            <a:r>
              <a:rPr lang="en-US" sz="1200" dirty="0"/>
              <a:t>, </a:t>
            </a:r>
            <a:r>
              <a:rPr lang="en-US" sz="1200" dirty="0" err="1"/>
              <a:t>rivolta</a:t>
            </a:r>
            <a:r>
              <a:rPr lang="en-US" sz="1200" dirty="0"/>
              <a:t> alle </a:t>
            </a:r>
            <a:r>
              <a:rPr lang="en-US" sz="1200" dirty="0" err="1"/>
              <a:t>imprese</a:t>
            </a:r>
            <a:r>
              <a:rPr lang="en-US" sz="1200" dirty="0"/>
              <a:t> </a:t>
            </a:r>
            <a:r>
              <a:rPr lang="en-US" sz="1200" dirty="0" err="1"/>
              <a:t>della</a:t>
            </a:r>
            <a:r>
              <a:rPr lang="en-US" sz="1200" dirty="0"/>
              <a:t> </a:t>
            </a:r>
            <a:r>
              <a:rPr lang="en-US" sz="1200" dirty="0" err="1"/>
              <a:t>provincia</a:t>
            </a:r>
            <a:r>
              <a:rPr lang="en-US" sz="1200" dirty="0"/>
              <a:t> di Napoli</a:t>
            </a:r>
          </a:p>
          <a:p>
            <a:pPr marL="285750" indent="-285750">
              <a:buFont typeface="Wingdings" charset="2"/>
              <a:buChar char="Ø"/>
            </a:pPr>
            <a:endParaRPr lang="en-US" sz="1200" dirty="0"/>
          </a:p>
          <a:p>
            <a:pPr marL="285750" indent="-285750">
              <a:buFont typeface="Wingdings" charset="2"/>
              <a:buChar char="Ø"/>
            </a:pPr>
            <a:r>
              <a:rPr lang="en-US" sz="1200" dirty="0" err="1"/>
              <a:t>Primi</a:t>
            </a:r>
            <a:r>
              <a:rPr lang="en-US" sz="1200" dirty="0"/>
              <a:t> </a:t>
            </a:r>
            <a:r>
              <a:rPr lang="en-US" sz="1200" dirty="0" err="1"/>
              <a:t>passi</a:t>
            </a:r>
            <a:r>
              <a:rPr lang="en-US" sz="1200" dirty="0"/>
              <a:t> </a:t>
            </a:r>
            <a:r>
              <a:rPr lang="en-US" sz="1200" dirty="0" err="1"/>
              <a:t>insieme</a:t>
            </a:r>
            <a:r>
              <a:rPr lang="en-US" sz="1200" b="1" dirty="0"/>
              <a:t> </a:t>
            </a:r>
            <a:r>
              <a:rPr lang="en-US" sz="1200" dirty="0"/>
              <a:t>— </a:t>
            </a:r>
            <a:r>
              <a:rPr lang="en-US" sz="1200" b="1" dirty="0" err="1"/>
              <a:t>Laboratori</a:t>
            </a:r>
            <a:r>
              <a:rPr lang="en-US" sz="1200" b="1" dirty="0"/>
              <a:t> </a:t>
            </a:r>
            <a:r>
              <a:rPr lang="en-US" sz="1200" b="1" dirty="0" err="1"/>
              <a:t>tematici</a:t>
            </a:r>
            <a:r>
              <a:rPr lang="en-US" sz="1200" dirty="0"/>
              <a:t>, </a:t>
            </a:r>
            <a:r>
              <a:rPr lang="en-US" sz="1200" dirty="0" err="1"/>
              <a:t>focalizzati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b="1" dirty="0" err="1"/>
              <a:t>Contesto</a:t>
            </a:r>
            <a:r>
              <a:rPr lang="en-US" sz="1200" dirty="0"/>
              <a:t>, </a:t>
            </a:r>
            <a:r>
              <a:rPr lang="en-US" sz="1200" b="1" dirty="0" err="1"/>
              <a:t>Assetto</a:t>
            </a:r>
            <a:r>
              <a:rPr lang="en-US" sz="1200" b="1" dirty="0"/>
              <a:t> </a:t>
            </a:r>
            <a:r>
              <a:rPr lang="en-US" sz="1200" b="1" dirty="0" err="1"/>
              <a:t>organizzativo</a:t>
            </a:r>
            <a:r>
              <a:rPr lang="en-US" sz="1200" dirty="0"/>
              <a:t>, </a:t>
            </a:r>
            <a:r>
              <a:rPr lang="en-US" sz="1200" b="1" dirty="0" err="1"/>
              <a:t>Competenze</a:t>
            </a:r>
            <a:r>
              <a:rPr lang="en-US" sz="1200" b="1" dirty="0"/>
              <a:t> e </a:t>
            </a:r>
            <a:r>
              <a:rPr lang="en-US" sz="1200" b="1" dirty="0" err="1"/>
              <a:t>cultura</a:t>
            </a:r>
            <a:r>
              <a:rPr lang="en-US" sz="1200" b="1" dirty="0"/>
              <a:t> </a:t>
            </a:r>
            <a:r>
              <a:rPr lang="en-US" sz="1200" b="1" dirty="0" err="1"/>
              <a:t>manageriale</a:t>
            </a:r>
            <a:endParaRPr lang="en-US" sz="1200" b="1" dirty="0"/>
          </a:p>
          <a:p>
            <a:pPr marL="285750" indent="-285750">
              <a:buFont typeface="Wingdings" charset="2"/>
              <a:buChar char="Ø"/>
            </a:pPr>
            <a:endParaRPr lang="en-US" sz="1200" dirty="0"/>
          </a:p>
          <a:p>
            <a:pPr marL="285750" indent="-285750">
              <a:buFont typeface="Wingdings" charset="2"/>
              <a:buChar char="Ø"/>
            </a:pPr>
            <a:r>
              <a:rPr lang="en-US" sz="1200" dirty="0" err="1"/>
              <a:t>Crescita</a:t>
            </a:r>
            <a:r>
              <a:rPr lang="en-US" sz="1200" dirty="0"/>
              <a:t> — </a:t>
            </a:r>
            <a:r>
              <a:rPr lang="en-US" sz="1200" b="1" dirty="0" err="1"/>
              <a:t>Modello</a:t>
            </a:r>
            <a:r>
              <a:rPr lang="en-US" sz="1200" b="1" dirty="0"/>
              <a:t> per </a:t>
            </a:r>
            <a:r>
              <a:rPr lang="en-US" sz="1200" b="1" dirty="0" err="1"/>
              <a:t>cogliere</a:t>
            </a:r>
            <a:r>
              <a:rPr lang="en-US" sz="1200" b="1" dirty="0"/>
              <a:t> le </a:t>
            </a:r>
            <a:r>
              <a:rPr lang="en-US" sz="1200" b="1" dirty="0" err="1"/>
              <a:t>dinamiche</a:t>
            </a:r>
            <a:r>
              <a:rPr lang="en-US" sz="1200" b="1" dirty="0"/>
              <a:t> evolutive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51553-2A9B-4A03-A140-15DEC42CF4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51553-2A9B-4A03-A140-15DEC42CF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51553-2A9B-4A03-A140-15DEC42CF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51553-2A9B-4A03-A140-15DEC42CF4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8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51553-2A9B-4A03-A140-15DEC42CF4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7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6477F-2A5F-7749-A3C5-C0E847214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970B26-2F6C-D74D-A4C4-2F44653A8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5B36C-B377-4A43-97B8-65E7898E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E1E931-7E5D-1746-A1B7-A52F301A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Angelo Zerella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25C3A-034F-6543-A794-E48416B7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1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36071B-D428-A144-889E-1A1FF98C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066B40-8CBB-1848-8FA5-84382D520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26C2A-0BAD-524A-9D46-5F586DC6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74D0BA-D5B2-3947-85FC-F3499D76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F8B43-B36D-8B45-ABAA-7BC59632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2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766FF3B-3FD6-764A-A07A-4D8400C2E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6CF693-F95F-F847-AA22-F98FA692D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6714B-0CB4-D24B-9206-045C9C58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EC167B-D399-3847-B70A-9EABCAFF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017D6-2936-574C-A38B-11EFB6A0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9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602F6-8043-5E4A-8E75-1C2B2EF2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9" y="1697964"/>
            <a:ext cx="9244541" cy="4334141"/>
          </a:xfrm>
        </p:spPr>
        <p:txBody>
          <a:bodyPr/>
          <a:lstStyle>
            <a:lvl1pPr>
              <a:buClr>
                <a:srgbClr val="EC1E2F"/>
              </a:buClr>
              <a:defRPr sz="1667"/>
            </a:lvl1pPr>
            <a:lvl2pPr>
              <a:buClr>
                <a:srgbClr val="EC1E2F"/>
              </a:buClr>
              <a:defRPr sz="1500"/>
            </a:lvl2pPr>
            <a:lvl3pPr>
              <a:buClr>
                <a:srgbClr val="EC1E2F"/>
              </a:buClr>
              <a:defRPr sz="1333"/>
            </a:lvl3pPr>
            <a:lvl4pPr>
              <a:buClr>
                <a:srgbClr val="EC1E2F"/>
              </a:buClr>
              <a:defRPr sz="1167"/>
            </a:lvl4pPr>
            <a:lvl5pPr>
              <a:buClr>
                <a:srgbClr val="EC1E2F"/>
              </a:buClr>
              <a:defRPr sz="1167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CD2C3C1-9B12-1944-99CC-90C8AA8E8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59" y="390332"/>
            <a:ext cx="9244541" cy="562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della diapositiva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03A6E95B-CE15-D14F-9BE2-171D6D7662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59" y="1016000"/>
            <a:ext cx="9244541" cy="330216"/>
          </a:xfrm>
        </p:spPr>
        <p:txBody>
          <a:bodyPr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B0B0B0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Sottotitolo della diapositiva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7C19BE-713B-F54E-9142-C12D6ED05D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959" y="114285"/>
            <a:ext cx="9244541" cy="330216"/>
          </a:xfrm>
        </p:spPr>
        <p:txBody>
          <a:bodyPr>
            <a:noAutofit/>
          </a:bodyPr>
          <a:lstStyle>
            <a:lvl1pPr marL="0" marR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l" defTabSz="571463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della sezione (promemoria)</a:t>
            </a:r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4B0514D5-1F4D-9249-8AEA-130FFF93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7" y="6328968"/>
            <a:ext cx="4114271" cy="22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 b="0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endParaRPr lang="it-IT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163DBD7-6801-9E4A-AA90-7C6DA869D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2" y="6254103"/>
            <a:ext cx="274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C7AE56BB-BF9B-FB41-9F54-006FA4EC6E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7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D70F7-6928-5749-A9AD-F59A95A6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0956DD-154F-BC4D-A6ED-32326E61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47ACFE-9D94-4343-BAAC-F040D02E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0C5578-9EA0-3C4E-A12B-3C708218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Angelo Zerella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D18909-926C-814B-B489-753C3180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904AB9-BC40-A7CB-94EB-50ED9DADD80D}"/>
              </a:ext>
            </a:extLst>
          </p:cNvPr>
          <p:cNvCxnSpPr/>
          <p:nvPr userDrawn="1"/>
        </p:nvCxnSpPr>
        <p:spPr>
          <a:xfrm>
            <a:off x="702023" y="1297856"/>
            <a:ext cx="10400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46F34-DF6F-6B4F-8436-2286E6ED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A8404F-7ED9-8940-A881-E0922D3E1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2B6D72-601D-2249-A0E9-AEF6FDC4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F78857-91AC-084A-842C-9E3BF77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5828DE-B5FB-2C43-A7E2-A0563C23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0EAFD-654E-0042-B359-DEF14169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E500F0-BF57-FF4E-9810-33F148FC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037F86-5269-4B47-AFC7-07AE412DB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45A72E-3B16-B642-B20E-88B5882F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C712FD-26DC-8840-A052-D8AB40F7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DCA9B8-E90E-644B-9F21-9C9181B1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6D917-D167-B94D-9C0D-12247C3D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6CFFE-0D64-D247-AEF5-7F42C203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9BF6A8-09ED-6A4F-B814-29E08977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B98C6D-6A62-2B48-B9D8-B7F966C41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8664DF-D69D-7248-AFB9-592736527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0E66F0-68AF-2949-B28A-B67C3CD7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3D3D38-0DB9-A549-A653-1B73BD34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776BFA-3C63-5A41-A3D8-39CF89C4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65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93EBF-9C8F-4E4E-993C-99F6D9D3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3B9E1B-B6D7-1E4C-A035-80913002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2A0E30-492D-B345-95B0-1D9B8FF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E9C894-62B6-D844-B5CB-AB0D1684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39297A-66D2-4648-B7B1-FD236E36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96DC11-3BA2-C649-BBB0-9031AEBC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23F472-6283-9E4A-92F7-F9D3D5C6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4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2D2D6-569C-D34A-AE49-C21E6787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D70113-F861-1642-A0DD-996FD1CEC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BBD924-3B59-FF48-BE5D-4D6800391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3F1E09-86BA-DB42-B9DA-821021BD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3588EC-4F4B-8D4F-A6C8-AE53B274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36FDC-CE92-5B42-A9FD-C918BDF2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08076-9FAD-DD4A-BCC6-011EBCC8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FB5A69-B272-4143-AB1F-E6B9EB301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A2628-5317-1144-98E5-C6BD14DF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AEFECC-AF8D-284F-9C61-70A8072D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A7B540-D217-2249-A13B-8F06B667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F1C770-4E7A-0E44-858D-EAE866DD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54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5A7A52-2C43-C341-B5D2-7E0BCC3B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8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2F7613-8F87-1646-903E-07AD48D43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9923"/>
            <a:ext cx="10515600" cy="117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70212-A21A-F84E-92C8-0BA977193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F044-E554-B749-9EE4-F06AEB7941C5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3473C4-6B4D-9348-A9B6-6E516FDA3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Angelo Zerella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5F80A-5A48-8C42-9729-322DD06A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17FB-906A-C34D-ADBE-1C9ADA4D7721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F9C17E45-8007-B546-89C5-0B47E2AAF11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2931" y="250591"/>
            <a:ext cx="7540869" cy="1152744"/>
          </a:xfrm>
          <a:prstGeom prst="rect">
            <a:avLst/>
          </a:prstGeom>
        </p:spPr>
      </p:pic>
      <p:pic>
        <p:nvPicPr>
          <p:cNvPr id="12" name="Immagine 11" descr="Immagine che contiene testo, clipart, giocatore, cielo notturno&#10;&#10;Descrizione generata automaticamente">
            <a:extLst>
              <a:ext uri="{FF2B5EF4-FFF2-40B4-BE49-F238E27FC236}">
                <a16:creationId xmlns:a16="http://schemas.microsoft.com/office/drawing/2014/main" id="{29ECE61C-CF4B-084B-B306-D0D899D15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9882"/>
          <a:stretch/>
        </p:blipFill>
        <p:spPr>
          <a:xfrm>
            <a:off x="708074" y="422445"/>
            <a:ext cx="2035125" cy="712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2259EC-C640-AC61-B1E6-E884F0919C75}"/>
              </a:ext>
            </a:extLst>
          </p:cNvPr>
          <p:cNvCxnSpPr/>
          <p:nvPr userDrawn="1"/>
        </p:nvCxnSpPr>
        <p:spPr>
          <a:xfrm>
            <a:off x="702023" y="1297856"/>
            <a:ext cx="10400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E652-95FB-8D4B-A57C-019B51842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D1DA6-EDF3-5244-89C9-1853EBEA2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A3A6D7-BDA3-F244-9D1A-4C204A6C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-600221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2E4C9-B63C-564A-A5A1-5829EA08C06D}"/>
              </a:ext>
            </a:extLst>
          </p:cNvPr>
          <p:cNvSpPr txBox="1"/>
          <p:nvPr/>
        </p:nvSpPr>
        <p:spPr>
          <a:xfrm>
            <a:off x="6588373" y="3120500"/>
            <a:ext cx="4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>
                <a:solidFill>
                  <a:schemeClr val="bg1"/>
                </a:solidFill>
                <a:latin typeface="Avenir LT 65 Medium" panose="02000A03020000020003" pitchFamily="2" charset="0"/>
              </a:rPr>
              <a:t>Angelo Zerella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817650-D399-6D43-BD9C-321380A892FA}"/>
              </a:ext>
            </a:extLst>
          </p:cNvPr>
          <p:cNvSpPr txBox="1"/>
          <p:nvPr/>
        </p:nvSpPr>
        <p:spPr>
          <a:xfrm>
            <a:off x="6588373" y="3671484"/>
            <a:ext cx="4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i="1" dirty="0">
                <a:solidFill>
                  <a:schemeClr val="bg1"/>
                </a:solidFill>
                <a:latin typeface="Avenir Oblique" panose="02000503020000020003" pitchFamily="2" charset="0"/>
              </a:rPr>
              <a:t>Project Manager di PROVAMI</a:t>
            </a:r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91D03C6B-669E-35C6-3261-C3B31F0C3EFD}"/>
              </a:ext>
            </a:extLst>
          </p:cNvPr>
          <p:cNvSpPr txBox="1"/>
          <p:nvPr/>
        </p:nvSpPr>
        <p:spPr>
          <a:xfrm>
            <a:off x="633844" y="1951535"/>
            <a:ext cx="417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Avenir Oblique" panose="02000503020000020003" pitchFamily="2" charset="0"/>
              </a:rPr>
              <a:t>Lab 3 – Competenze e cultura manageriale</a:t>
            </a:r>
          </a:p>
        </p:txBody>
      </p:sp>
    </p:spTree>
    <p:extLst>
      <p:ext uri="{BB962C8B-B14F-4D97-AF65-F5344CB8AC3E}">
        <p14:creationId xmlns:p14="http://schemas.microsoft.com/office/powerpoint/2010/main" val="419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55932-9A51-E345-F780-F725B999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Angelo Zerella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A966B2-0F1B-8D01-4278-1C5A1FBC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06" y="1952809"/>
            <a:ext cx="53625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9D15703B-EE5D-FE83-7F85-84602AC7DDDD}"/>
              </a:ext>
            </a:extLst>
          </p:cNvPr>
          <p:cNvSpPr txBox="1">
            <a:spLocks/>
          </p:cNvSpPr>
          <p:nvPr/>
        </p:nvSpPr>
        <p:spPr>
          <a:xfrm>
            <a:off x="614655" y="1426029"/>
            <a:ext cx="2041457" cy="457972"/>
          </a:xfrm>
          <a:prstGeom prst="rect">
            <a:avLst/>
          </a:prstGeom>
        </p:spPr>
        <p:txBody>
          <a:bodyPr vert="horz" anchor="b"/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3200" b="1" kern="1200" baseline="0" dirty="0">
                <a:solidFill>
                  <a:srgbClr val="13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Domande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716683-3B46-3C12-19B0-A60926A95F6F}"/>
              </a:ext>
            </a:extLst>
          </p:cNvPr>
          <p:cNvSpPr/>
          <p:nvPr/>
        </p:nvSpPr>
        <p:spPr>
          <a:xfrm>
            <a:off x="8409214" y="5492853"/>
            <a:ext cx="3605691" cy="728860"/>
          </a:xfrm>
          <a:custGeom>
            <a:avLst/>
            <a:gdLst/>
            <a:ahLst/>
            <a:cxnLst/>
            <a:rect l="l" t="t" r="r" b="b"/>
            <a:pathLst>
              <a:path w="5672455" h="600710">
                <a:moveTo>
                  <a:pt x="0" y="100076"/>
                </a:moveTo>
                <a:lnTo>
                  <a:pt x="7868" y="61132"/>
                </a:lnTo>
                <a:lnTo>
                  <a:pt x="29321" y="29321"/>
                </a:lnTo>
                <a:lnTo>
                  <a:pt x="61132" y="7868"/>
                </a:lnTo>
                <a:lnTo>
                  <a:pt x="100075" y="0"/>
                </a:lnTo>
                <a:lnTo>
                  <a:pt x="5572252" y="0"/>
                </a:lnTo>
                <a:lnTo>
                  <a:pt x="5611195" y="7868"/>
                </a:lnTo>
                <a:lnTo>
                  <a:pt x="5643006" y="29321"/>
                </a:lnTo>
                <a:lnTo>
                  <a:pt x="5664459" y="61132"/>
                </a:lnTo>
                <a:lnTo>
                  <a:pt x="5672328" y="100076"/>
                </a:lnTo>
                <a:lnTo>
                  <a:pt x="5672328" y="500380"/>
                </a:lnTo>
                <a:lnTo>
                  <a:pt x="5664459" y="539323"/>
                </a:lnTo>
                <a:lnTo>
                  <a:pt x="5643006" y="571134"/>
                </a:lnTo>
                <a:lnTo>
                  <a:pt x="5611195" y="592587"/>
                </a:lnTo>
                <a:lnTo>
                  <a:pt x="5572252" y="600456"/>
                </a:lnTo>
                <a:lnTo>
                  <a:pt x="100075" y="600456"/>
                </a:lnTo>
                <a:lnTo>
                  <a:pt x="61132" y="592587"/>
                </a:lnTo>
                <a:lnTo>
                  <a:pt x="29321" y="571134"/>
                </a:lnTo>
                <a:lnTo>
                  <a:pt x="7868" y="539323"/>
                </a:lnTo>
                <a:lnTo>
                  <a:pt x="0" y="500380"/>
                </a:lnTo>
                <a:lnTo>
                  <a:pt x="0" y="100076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A40E7AAA-56CD-FA54-99CC-BDF44F4E190B}"/>
              </a:ext>
            </a:extLst>
          </p:cNvPr>
          <p:cNvSpPr txBox="1"/>
          <p:nvPr/>
        </p:nvSpPr>
        <p:spPr>
          <a:xfrm>
            <a:off x="8490856" y="5492853"/>
            <a:ext cx="3383719" cy="703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14999"/>
              </a:lnSpc>
              <a:spcBef>
                <a:spcPts val="100"/>
              </a:spcBef>
            </a:pPr>
            <a:r>
              <a:rPr lang="en-US" sz="2000" spc="-5" dirty="0" err="1">
                <a:solidFill>
                  <a:srgbClr val="12235A"/>
                </a:solidFill>
                <a:latin typeface="Arial"/>
                <a:cs typeface="Arial"/>
              </a:rPr>
              <a:t>Riferimenti</a:t>
            </a:r>
            <a:r>
              <a:rPr lang="en-US" sz="2000" spc="-5" dirty="0">
                <a:solidFill>
                  <a:srgbClr val="12235A"/>
                </a:solidFill>
                <a:latin typeface="Arial"/>
                <a:cs typeface="Arial"/>
              </a:rPr>
              <a:t>:</a:t>
            </a:r>
          </a:p>
          <a:p>
            <a:pPr marL="12700" marR="5080" indent="220979">
              <a:lnSpc>
                <a:spcPct val="114999"/>
              </a:lnSpc>
              <a:spcBef>
                <a:spcPts val="100"/>
              </a:spcBef>
            </a:pPr>
            <a:r>
              <a:rPr lang="en-US" sz="2000" spc="-5" dirty="0">
                <a:solidFill>
                  <a:srgbClr val="12235A"/>
                </a:solidFill>
                <a:latin typeface="Arial"/>
                <a:cs typeface="Arial"/>
              </a:rPr>
              <a:t>angelo.zerella@gmail.com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06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E652-95FB-8D4B-A57C-019B51842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AD1DA6-EDF3-5244-89C9-1853EBEA2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A3A6D7-BDA3-F244-9D1A-4C204A6C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-600221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12E4C9-B63C-564A-A5A1-5829EA08C06D}"/>
              </a:ext>
            </a:extLst>
          </p:cNvPr>
          <p:cNvSpPr txBox="1"/>
          <p:nvPr/>
        </p:nvSpPr>
        <p:spPr>
          <a:xfrm>
            <a:off x="6588373" y="3120500"/>
            <a:ext cx="4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>
                <a:solidFill>
                  <a:schemeClr val="bg1"/>
                </a:solidFill>
                <a:latin typeface="Avenir LT 65 Medium" panose="02000A03020000020003" pitchFamily="2" charset="0"/>
              </a:rPr>
              <a:t>Angelo Zerella</a:t>
            </a: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CA5BF4DF-4E7E-70A1-DD88-4DC616C5B6F3}"/>
              </a:ext>
            </a:extLst>
          </p:cNvPr>
          <p:cNvSpPr txBox="1"/>
          <p:nvPr/>
        </p:nvSpPr>
        <p:spPr>
          <a:xfrm>
            <a:off x="633844" y="1951535"/>
            <a:ext cx="4172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Avenir Oblique" panose="02000503020000020003" pitchFamily="2" charset="0"/>
              </a:rPr>
              <a:t>Lab 3 – Competenze e cultura manageriale</a:t>
            </a:r>
          </a:p>
          <a:p>
            <a:endParaRPr lang="it-IT" sz="2800" i="1" dirty="0">
              <a:solidFill>
                <a:schemeClr val="bg1"/>
              </a:solidFill>
              <a:latin typeface="Avenir Oblique" panose="02000503020000020003" pitchFamily="2" charset="0"/>
            </a:endParaRPr>
          </a:p>
          <a:p>
            <a:r>
              <a:rPr lang="it-IT" sz="2800" i="1" dirty="0">
                <a:solidFill>
                  <a:schemeClr val="bg1"/>
                </a:solidFill>
                <a:latin typeface="Avenir Oblique" panose="02000503020000020003" pitchFamily="2" charset="0"/>
              </a:rPr>
              <a:t>Conclusioni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D2F35E45-092D-3288-16AD-629A6ECAB0C4}"/>
              </a:ext>
            </a:extLst>
          </p:cNvPr>
          <p:cNvSpPr txBox="1"/>
          <p:nvPr/>
        </p:nvSpPr>
        <p:spPr>
          <a:xfrm>
            <a:off x="6588373" y="3671484"/>
            <a:ext cx="45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i="1" dirty="0">
                <a:solidFill>
                  <a:schemeClr val="bg1"/>
                </a:solidFill>
                <a:latin typeface="Avenir Oblique" panose="02000503020000020003" pitchFamily="2" charset="0"/>
              </a:rPr>
              <a:t>Project Manager di PROVAMI</a:t>
            </a:r>
          </a:p>
        </p:txBody>
      </p:sp>
    </p:spTree>
    <p:extLst>
      <p:ext uri="{BB962C8B-B14F-4D97-AF65-F5344CB8AC3E}">
        <p14:creationId xmlns:p14="http://schemas.microsoft.com/office/powerpoint/2010/main" val="131295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4CCA4-D93D-55B4-7D28-F385B9997E74}"/>
              </a:ext>
            </a:extLst>
          </p:cNvPr>
          <p:cNvSpPr txBox="1"/>
          <p:nvPr/>
        </p:nvSpPr>
        <p:spPr>
          <a:xfrm>
            <a:off x="615041" y="1350215"/>
            <a:ext cx="105645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3200" b="1" i="0" u="none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Progressione comune nella strutturazione della funzione Amministrazione &amp; Finanza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DF4443B-95D3-C09D-A8DD-890CB651A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736927"/>
              </p:ext>
            </p:extLst>
          </p:nvPr>
        </p:nvGraphicFramePr>
        <p:xfrm>
          <a:off x="799567" y="1654629"/>
          <a:ext cx="9895643" cy="492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71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4CCA4-D93D-55B4-7D28-F385B9997E74}"/>
              </a:ext>
            </a:extLst>
          </p:cNvPr>
          <p:cNvSpPr txBox="1"/>
          <p:nvPr/>
        </p:nvSpPr>
        <p:spPr>
          <a:xfrm>
            <a:off x="615041" y="1350215"/>
            <a:ext cx="10564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3200" b="1" i="0" u="none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Creare un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5430C-77AA-3D7F-0567-38CF5C29EFF2}"/>
              </a:ext>
            </a:extLst>
          </p:cNvPr>
          <p:cNvSpPr txBox="1"/>
          <p:nvPr/>
        </p:nvSpPr>
        <p:spPr>
          <a:xfrm flipH="1">
            <a:off x="563838" y="2301534"/>
            <a:ext cx="54069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/>
              <a:t>Per </a:t>
            </a:r>
            <a:r>
              <a:rPr lang="en-US" sz="2400" dirty="0" err="1"/>
              <a:t>creare</a:t>
            </a:r>
            <a:r>
              <a:rPr lang="en-US" sz="2400" dirty="0"/>
              <a:t> un </a:t>
            </a:r>
            <a:r>
              <a:rPr lang="en-US" sz="2400" dirty="0" err="1"/>
              <a:t>grande</a:t>
            </a:r>
            <a:r>
              <a:rPr lang="en-US" sz="2400" dirty="0"/>
              <a:t> business è </a:t>
            </a:r>
            <a:r>
              <a:rPr lang="en-US" sz="2400" dirty="0" err="1"/>
              <a:t>necessario</a:t>
            </a:r>
            <a:r>
              <a:rPr lang="en-US" sz="2400" dirty="0"/>
              <a:t> un </a:t>
            </a:r>
            <a:r>
              <a:rPr lang="en-US" sz="2400" dirty="0" err="1"/>
              <a:t>grande</a:t>
            </a:r>
            <a:r>
              <a:rPr lang="en-US" sz="2400" dirty="0"/>
              <a:t> team.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/>
              <a:t>I team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avere</a:t>
            </a:r>
            <a:r>
              <a:rPr lang="en-US" sz="2400" dirty="0"/>
              <a:t> </a:t>
            </a:r>
            <a:r>
              <a:rPr lang="en-US" sz="2400" dirty="0" err="1"/>
              <a:t>giocatori</a:t>
            </a:r>
            <a:r>
              <a:rPr lang="en-US" sz="2400" dirty="0"/>
              <a:t> con </a:t>
            </a:r>
            <a:r>
              <a:rPr lang="en-US" sz="2400" dirty="0" err="1"/>
              <a:t>prestazioni</a:t>
            </a:r>
            <a:r>
              <a:rPr lang="en-US" sz="2400" dirty="0"/>
              <a:t> elevate.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Sii</a:t>
            </a:r>
            <a:r>
              <a:rPr lang="en-US" sz="2400" dirty="0"/>
              <a:t> </a:t>
            </a:r>
            <a:r>
              <a:rPr lang="en-US" sz="2400" dirty="0" err="1"/>
              <a:t>cauto</a:t>
            </a:r>
            <a:r>
              <a:rPr lang="en-US" sz="2400" dirty="0"/>
              <a:t> con “</a:t>
            </a:r>
            <a:r>
              <a:rPr lang="en-US" sz="2400" dirty="0" err="1"/>
              <a:t>stelle</a:t>
            </a:r>
            <a:r>
              <a:rPr lang="en-US" sz="2400" dirty="0"/>
              <a:t>” auto-</a:t>
            </a:r>
            <a:r>
              <a:rPr lang="en-US" sz="2400" dirty="0" err="1"/>
              <a:t>centrate</a:t>
            </a:r>
            <a:r>
              <a:rPr lang="en-US" sz="24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Guardati</a:t>
            </a:r>
            <a:r>
              <a:rPr lang="en-US" sz="2400" dirty="0"/>
              <a:t> dal </a:t>
            </a:r>
            <a:r>
              <a:rPr lang="en-US" sz="2400" dirty="0" err="1"/>
              <a:t>consentire</a:t>
            </a:r>
            <a:r>
              <a:rPr lang="en-US" sz="2400" dirty="0"/>
              <a:t> alle “</a:t>
            </a:r>
            <a:r>
              <a:rPr lang="en-US" sz="2400" dirty="0" err="1"/>
              <a:t>stelle</a:t>
            </a:r>
            <a:r>
              <a:rPr lang="en-US" sz="2400" dirty="0"/>
              <a:t>” di </a:t>
            </a:r>
            <a:r>
              <a:rPr lang="en-US" sz="2400" dirty="0" err="1"/>
              <a:t>giocare</a:t>
            </a:r>
            <a:r>
              <a:rPr lang="en-US" sz="2400" dirty="0"/>
              <a:t> con </a:t>
            </a:r>
            <a:r>
              <a:rPr lang="en-US" sz="2400" dirty="0" err="1"/>
              <a:t>regole</a:t>
            </a:r>
            <a:r>
              <a:rPr lang="en-US" sz="2400" dirty="0"/>
              <a:t> diverse dal resto del team.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B89A4-4D27-67B9-5C25-A2F27149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61" y="2432939"/>
            <a:ext cx="5704114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4CCA4-D93D-55B4-7D28-F385B9997E74}"/>
              </a:ext>
            </a:extLst>
          </p:cNvPr>
          <p:cNvSpPr txBox="1"/>
          <p:nvPr/>
        </p:nvSpPr>
        <p:spPr>
          <a:xfrm>
            <a:off x="615041" y="1350215"/>
            <a:ext cx="10564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3200" b="1" i="0" u="none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Lezioni dalle ricerche svolte per la ricerca di 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277216-E8E2-83D9-6075-CBC2DF5479B9}"/>
              </a:ext>
            </a:extLst>
          </p:cNvPr>
          <p:cNvSpPr txBox="1"/>
          <p:nvPr/>
        </p:nvSpPr>
        <p:spPr>
          <a:xfrm flipH="1">
            <a:off x="640042" y="2622671"/>
            <a:ext cx="104525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b="1" dirty="0"/>
              <a:t>ASSUMI LENTAMENTE E LICENZIA VELOCEMENTE.</a:t>
            </a:r>
          </a:p>
          <a:p>
            <a:pPr marL="285750" indent="-285750">
              <a:buFont typeface="Wingdings" charset="2"/>
              <a:buChar char="Ø"/>
            </a:pPr>
            <a:endParaRPr lang="en-US" sz="2400" b="1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/>
              <a:t>Imprenditori</a:t>
            </a:r>
            <a:r>
              <a:rPr lang="en-US" sz="2400" dirty="0"/>
              <a:t> di </a:t>
            </a:r>
            <a:r>
              <a:rPr lang="en-US" sz="2400" dirty="0" err="1"/>
              <a:t>successo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lamentano</a:t>
            </a:r>
            <a:r>
              <a:rPr lang="en-US" sz="2400" dirty="0"/>
              <a:t> di aver </a:t>
            </a:r>
            <a:r>
              <a:rPr lang="en-US" sz="2400" dirty="0" err="1"/>
              <a:t>commesso</a:t>
            </a:r>
            <a:r>
              <a:rPr lang="en-US" sz="2400" dirty="0"/>
              <a:t> </a:t>
            </a:r>
            <a:r>
              <a:rPr lang="en-US" sz="2400" dirty="0" err="1"/>
              <a:t>molti</a:t>
            </a:r>
            <a:r>
              <a:rPr lang="en-US" sz="2400" dirty="0"/>
              <a:t> </a:t>
            </a:r>
            <a:r>
              <a:rPr lang="en-US" sz="2400" dirty="0" err="1"/>
              <a:t>errori</a:t>
            </a:r>
            <a:r>
              <a:rPr lang="en-US" sz="2400" dirty="0"/>
              <a:t> </a:t>
            </a:r>
            <a:r>
              <a:rPr lang="en-US" sz="2400" dirty="0" err="1"/>
              <a:t>sentendosi</a:t>
            </a:r>
            <a:r>
              <a:rPr lang="en-US" sz="2400" dirty="0"/>
              <a:t> </a:t>
            </a:r>
            <a:r>
              <a:rPr lang="en-US" sz="2400" dirty="0" err="1"/>
              <a:t>pressati</a:t>
            </a:r>
            <a:r>
              <a:rPr lang="en-US" sz="2400" dirty="0"/>
              <a:t> ad </a:t>
            </a:r>
            <a:r>
              <a:rPr lang="en-US" sz="2400" dirty="0" err="1"/>
              <a:t>assumere</a:t>
            </a:r>
            <a:r>
              <a:rPr lang="en-US" sz="2400" dirty="0"/>
              <a:t> </a:t>
            </a:r>
            <a:r>
              <a:rPr lang="en-US" sz="2400" dirty="0" err="1"/>
              <a:t>velocemente</a:t>
            </a:r>
            <a:r>
              <a:rPr lang="en-US" sz="2400" dirty="0"/>
              <a:t> e con </a:t>
            </a:r>
            <a:r>
              <a:rPr lang="en-US" sz="2400" dirty="0" err="1"/>
              <a:t>processi</a:t>
            </a:r>
            <a:r>
              <a:rPr lang="en-US" sz="2400" dirty="0"/>
              <a:t> di </a:t>
            </a:r>
            <a:r>
              <a:rPr lang="en-US" sz="2400" dirty="0" err="1"/>
              <a:t>selezione</a:t>
            </a:r>
            <a:r>
              <a:rPr lang="en-US" sz="2400" dirty="0"/>
              <a:t> </a:t>
            </a:r>
            <a:r>
              <a:rPr lang="en-US" sz="2400" dirty="0" err="1"/>
              <a:t>inadeguati</a:t>
            </a:r>
            <a:r>
              <a:rPr lang="en-US" sz="2400" dirty="0"/>
              <a:t>.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/>
              <a:t>Si </a:t>
            </a:r>
            <a:r>
              <a:rPr lang="en-US" sz="2400" dirty="0" err="1"/>
              <a:t>lamentano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di aver </a:t>
            </a:r>
            <a:r>
              <a:rPr lang="en-US" sz="2400" dirty="0" err="1"/>
              <a:t>fatto</a:t>
            </a:r>
            <a:r>
              <a:rPr lang="en-US" sz="2400" dirty="0"/>
              <a:t> </a:t>
            </a:r>
            <a:r>
              <a:rPr lang="en-US" sz="2400" dirty="0" err="1"/>
              <a:t>errori</a:t>
            </a:r>
            <a:r>
              <a:rPr lang="en-US" sz="2400" dirty="0"/>
              <a:t> ritardando il </a:t>
            </a:r>
            <a:r>
              <a:rPr lang="en-US" sz="2400" dirty="0" err="1"/>
              <a:t>licenziamento</a:t>
            </a:r>
            <a:r>
              <a:rPr lang="en-US" sz="2400" dirty="0"/>
              <a:t> di manager non </a:t>
            </a:r>
            <a:r>
              <a:rPr lang="en-US" sz="2400" dirty="0" err="1"/>
              <a:t>adatti</a:t>
            </a:r>
            <a:r>
              <a:rPr lang="en-US" sz="2400" dirty="0"/>
              <a:t> al </a:t>
            </a:r>
            <a:r>
              <a:rPr lang="en-US" sz="2400" dirty="0" err="1"/>
              <a:t>ruolo</a:t>
            </a:r>
            <a:r>
              <a:rPr lang="en-US" sz="2400" dirty="0"/>
              <a:t>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7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4CCA4-D93D-55B4-7D28-F385B9997E74}"/>
              </a:ext>
            </a:extLst>
          </p:cNvPr>
          <p:cNvSpPr txBox="1"/>
          <p:nvPr/>
        </p:nvSpPr>
        <p:spPr>
          <a:xfrm>
            <a:off x="664027" y="1709443"/>
            <a:ext cx="10466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3200" b="1" i="0" u="none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Assumere non è un processo di vendita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426BF-2238-9F32-74F5-720AC39C6D87}"/>
              </a:ext>
            </a:extLst>
          </p:cNvPr>
          <p:cNvSpPr txBox="1"/>
          <p:nvPr/>
        </p:nvSpPr>
        <p:spPr>
          <a:xfrm flipH="1">
            <a:off x="716237" y="2834934"/>
            <a:ext cx="1090970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Molte</a:t>
            </a:r>
            <a:r>
              <a:rPr lang="en-US" sz="2400" dirty="0"/>
              <a:t> </a:t>
            </a:r>
            <a:r>
              <a:rPr lang="en-US" sz="2400" dirty="0" err="1"/>
              <a:t>interviste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svolgono</a:t>
            </a:r>
            <a:r>
              <a:rPr lang="en-US" sz="2400" dirty="0"/>
              <a:t> come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persone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cerchino</a:t>
            </a:r>
            <a:r>
              <a:rPr lang="en-US" sz="2400" dirty="0"/>
              <a:t> di </a:t>
            </a:r>
            <a:r>
              <a:rPr lang="en-US" sz="2400" dirty="0" err="1"/>
              <a:t>vendersi</a:t>
            </a:r>
            <a:r>
              <a:rPr lang="en-US" sz="2400" dirty="0"/>
              <a:t> </a:t>
            </a:r>
            <a:r>
              <a:rPr lang="en-US" sz="2400" dirty="0" err="1"/>
              <a:t>reciprocamente</a:t>
            </a:r>
            <a:r>
              <a:rPr lang="en-US" sz="2400" dirty="0"/>
              <a:t> </a:t>
            </a:r>
            <a:r>
              <a:rPr lang="en-US" sz="2400" dirty="0" err="1"/>
              <a:t>qualcosa</a:t>
            </a:r>
            <a:r>
              <a:rPr lang="en-US" sz="2400" dirty="0"/>
              <a:t>. 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Bisogna</a:t>
            </a:r>
            <a:r>
              <a:rPr lang="en-US" sz="2400" dirty="0"/>
              <a:t> </a:t>
            </a:r>
            <a:r>
              <a:rPr lang="en-US" sz="2400" dirty="0" err="1"/>
              <a:t>andare</a:t>
            </a:r>
            <a:r>
              <a:rPr lang="en-US" sz="2400" dirty="0"/>
              <a:t> </a:t>
            </a:r>
            <a:r>
              <a:rPr lang="en-US" sz="2400" dirty="0" err="1"/>
              <a:t>oltre</a:t>
            </a:r>
            <a:r>
              <a:rPr lang="en-US" sz="2400" dirty="0"/>
              <a:t> </a:t>
            </a:r>
            <a:r>
              <a:rPr lang="en-US" sz="2400" dirty="0" err="1"/>
              <a:t>questo</a:t>
            </a:r>
            <a:r>
              <a:rPr lang="en-US" sz="2400" dirty="0"/>
              <a:t> modo per </a:t>
            </a:r>
            <a:r>
              <a:rPr lang="en-US" sz="2400" dirty="0" err="1"/>
              <a:t>scoprire</a:t>
            </a:r>
            <a:r>
              <a:rPr lang="en-US" sz="2400" dirty="0"/>
              <a:t>: Chi è </a:t>
            </a:r>
            <a:r>
              <a:rPr lang="en-US" sz="2400" dirty="0" err="1"/>
              <a:t>questa</a:t>
            </a:r>
            <a:r>
              <a:rPr lang="en-US" sz="2400" dirty="0"/>
              <a:t> persona? </a:t>
            </a:r>
            <a:r>
              <a:rPr lang="en-US" sz="2400" dirty="0" err="1"/>
              <a:t>Possiede</a:t>
            </a:r>
            <a:r>
              <a:rPr lang="en-US" sz="2400" dirty="0"/>
              <a:t> le </a:t>
            </a:r>
            <a:r>
              <a:rPr lang="en-US" sz="2400" dirty="0" err="1"/>
              <a:t>competenze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ci </a:t>
            </a:r>
            <a:r>
              <a:rPr lang="en-US" sz="2400" dirty="0" err="1"/>
              <a:t>servono</a:t>
            </a:r>
            <a:r>
              <a:rPr lang="en-US" sz="2400" dirty="0"/>
              <a:t> e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inserisce</a:t>
            </a:r>
            <a:r>
              <a:rPr lang="en-US" sz="2400" dirty="0"/>
              <a:t> bene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contesto</a:t>
            </a:r>
            <a:r>
              <a:rPr lang="en-US" sz="2400" dirty="0"/>
              <a:t>?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Interviste</a:t>
            </a:r>
            <a:r>
              <a:rPr lang="en-US" sz="2400" dirty="0"/>
              <a:t> multiple da </a:t>
            </a:r>
            <a:r>
              <a:rPr lang="en-US" sz="2400" dirty="0" err="1"/>
              <a:t>parte</a:t>
            </a:r>
            <a:r>
              <a:rPr lang="en-US" sz="2400" dirty="0"/>
              <a:t> di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persone</a:t>
            </a:r>
            <a:r>
              <a:rPr lang="en-US" sz="24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Usare</a:t>
            </a:r>
            <a:r>
              <a:rPr lang="en-US" sz="2400" dirty="0"/>
              <a:t> </a:t>
            </a:r>
            <a:r>
              <a:rPr lang="en-US" sz="2400" dirty="0" err="1"/>
              <a:t>tecniche</a:t>
            </a:r>
            <a:r>
              <a:rPr lang="en-US" sz="2400" dirty="0"/>
              <a:t> di </a:t>
            </a:r>
            <a:r>
              <a:rPr lang="en-US" sz="2400" dirty="0" err="1"/>
              <a:t>intervista</a:t>
            </a:r>
            <a:r>
              <a:rPr lang="en-US" sz="2400" dirty="0"/>
              <a:t> </a:t>
            </a:r>
            <a:r>
              <a:rPr lang="en-US" sz="2400" dirty="0" err="1"/>
              <a:t>comportamentali</a:t>
            </a:r>
            <a:r>
              <a:rPr lang="en-US" sz="2400" dirty="0"/>
              <a:t>.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en-US" sz="2400" dirty="0" err="1"/>
              <a:t>Usare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un “</a:t>
            </a:r>
            <a:r>
              <a:rPr lang="en-US" sz="2400" dirty="0" err="1"/>
              <a:t>punteggio</a:t>
            </a:r>
            <a:r>
              <a:rPr lang="en-US" sz="2400" dirty="0"/>
              <a:t> </a:t>
            </a:r>
            <a:r>
              <a:rPr lang="en-US" sz="2400" dirty="0" err="1"/>
              <a:t>culturale</a:t>
            </a:r>
            <a:r>
              <a:rPr lang="en-US" sz="2400" dirty="0"/>
              <a:t>” per </a:t>
            </a:r>
            <a:r>
              <a:rPr lang="en-US" sz="2400" dirty="0" err="1"/>
              <a:t>valutare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candidati</a:t>
            </a:r>
            <a:r>
              <a:rPr lang="en-US" sz="2400" dirty="0"/>
              <a:t>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8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B56D5-E67A-262F-EAF2-3C2478F1E53C}"/>
              </a:ext>
            </a:extLst>
          </p:cNvPr>
          <p:cNvSpPr txBox="1"/>
          <p:nvPr/>
        </p:nvSpPr>
        <p:spPr>
          <a:xfrm flipH="1">
            <a:off x="146957" y="1380274"/>
            <a:ext cx="1125038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fine di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tutto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contano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solo 3: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  <p:pic>
        <p:nvPicPr>
          <p:cNvPr id="5" name="Picture 4" descr="iStock_000008506568_ExtraSmall.jpg">
            <a:extLst>
              <a:ext uri="{FF2B5EF4-FFF2-40B4-BE49-F238E27FC236}">
                <a16:creationId xmlns:a16="http://schemas.microsoft.com/office/drawing/2014/main" id="{91F2D039-7674-09DA-2701-3546AFE6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5502" r="3698" b="5263"/>
          <a:stretch/>
        </p:blipFill>
        <p:spPr>
          <a:xfrm>
            <a:off x="4109357" y="2699663"/>
            <a:ext cx="4408714" cy="4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055932-9A51-E345-F780-F725B999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Angelo Zerella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A966B2-0F1B-8D01-4278-1C5A1FBC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06" y="1952809"/>
            <a:ext cx="53625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9D15703B-EE5D-FE83-7F85-84602AC7DDDD}"/>
              </a:ext>
            </a:extLst>
          </p:cNvPr>
          <p:cNvSpPr txBox="1">
            <a:spLocks/>
          </p:cNvSpPr>
          <p:nvPr/>
        </p:nvSpPr>
        <p:spPr>
          <a:xfrm>
            <a:off x="614655" y="1426029"/>
            <a:ext cx="2041457" cy="457972"/>
          </a:xfrm>
          <a:prstGeom prst="rect">
            <a:avLst/>
          </a:prstGeom>
        </p:spPr>
        <p:txBody>
          <a:bodyPr vert="horz" anchor="b"/>
          <a:lstStyle>
            <a:lvl1pPr algn="l" defTabSz="457200" rtl="0" eaLnBrk="1" latinLnBrk="0" hangingPunct="1">
              <a:spcBef>
                <a:spcPct val="0"/>
              </a:spcBef>
              <a:buNone/>
              <a:defRPr lang="it-IT" sz="3200" b="1" kern="1200" baseline="0" dirty="0">
                <a:solidFill>
                  <a:srgbClr val="13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Domande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5716683-3B46-3C12-19B0-A60926A95F6F}"/>
              </a:ext>
            </a:extLst>
          </p:cNvPr>
          <p:cNvSpPr/>
          <p:nvPr/>
        </p:nvSpPr>
        <p:spPr>
          <a:xfrm>
            <a:off x="8409214" y="5492853"/>
            <a:ext cx="3605691" cy="728860"/>
          </a:xfrm>
          <a:custGeom>
            <a:avLst/>
            <a:gdLst/>
            <a:ahLst/>
            <a:cxnLst/>
            <a:rect l="l" t="t" r="r" b="b"/>
            <a:pathLst>
              <a:path w="5672455" h="600710">
                <a:moveTo>
                  <a:pt x="0" y="100076"/>
                </a:moveTo>
                <a:lnTo>
                  <a:pt x="7868" y="61132"/>
                </a:lnTo>
                <a:lnTo>
                  <a:pt x="29321" y="29321"/>
                </a:lnTo>
                <a:lnTo>
                  <a:pt x="61132" y="7868"/>
                </a:lnTo>
                <a:lnTo>
                  <a:pt x="100075" y="0"/>
                </a:lnTo>
                <a:lnTo>
                  <a:pt x="5572252" y="0"/>
                </a:lnTo>
                <a:lnTo>
                  <a:pt x="5611195" y="7868"/>
                </a:lnTo>
                <a:lnTo>
                  <a:pt x="5643006" y="29321"/>
                </a:lnTo>
                <a:lnTo>
                  <a:pt x="5664459" y="61132"/>
                </a:lnTo>
                <a:lnTo>
                  <a:pt x="5672328" y="100076"/>
                </a:lnTo>
                <a:lnTo>
                  <a:pt x="5672328" y="500380"/>
                </a:lnTo>
                <a:lnTo>
                  <a:pt x="5664459" y="539323"/>
                </a:lnTo>
                <a:lnTo>
                  <a:pt x="5643006" y="571134"/>
                </a:lnTo>
                <a:lnTo>
                  <a:pt x="5611195" y="592587"/>
                </a:lnTo>
                <a:lnTo>
                  <a:pt x="5572252" y="600456"/>
                </a:lnTo>
                <a:lnTo>
                  <a:pt x="100075" y="600456"/>
                </a:lnTo>
                <a:lnTo>
                  <a:pt x="61132" y="592587"/>
                </a:lnTo>
                <a:lnTo>
                  <a:pt x="29321" y="571134"/>
                </a:lnTo>
                <a:lnTo>
                  <a:pt x="7868" y="539323"/>
                </a:lnTo>
                <a:lnTo>
                  <a:pt x="0" y="500380"/>
                </a:lnTo>
                <a:lnTo>
                  <a:pt x="0" y="100076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A40E7AAA-56CD-FA54-99CC-BDF44F4E190B}"/>
              </a:ext>
            </a:extLst>
          </p:cNvPr>
          <p:cNvSpPr txBox="1"/>
          <p:nvPr/>
        </p:nvSpPr>
        <p:spPr>
          <a:xfrm>
            <a:off x="8490856" y="5492853"/>
            <a:ext cx="3383719" cy="703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14999"/>
              </a:lnSpc>
              <a:spcBef>
                <a:spcPts val="100"/>
              </a:spcBef>
            </a:pPr>
            <a:r>
              <a:rPr lang="en-US" sz="2000" spc="-5" dirty="0" err="1">
                <a:solidFill>
                  <a:srgbClr val="12235A"/>
                </a:solidFill>
                <a:latin typeface="Arial"/>
                <a:cs typeface="Arial"/>
              </a:rPr>
              <a:t>Riferimenti</a:t>
            </a:r>
            <a:r>
              <a:rPr lang="en-US" sz="2000" spc="-5" dirty="0">
                <a:solidFill>
                  <a:srgbClr val="12235A"/>
                </a:solidFill>
                <a:latin typeface="Arial"/>
                <a:cs typeface="Arial"/>
              </a:rPr>
              <a:t>:</a:t>
            </a:r>
          </a:p>
          <a:p>
            <a:pPr marL="12700" marR="5080" indent="220979">
              <a:lnSpc>
                <a:spcPct val="114999"/>
              </a:lnSpc>
              <a:spcBef>
                <a:spcPts val="100"/>
              </a:spcBef>
            </a:pPr>
            <a:r>
              <a:rPr lang="en-US" sz="2000" spc="-5" dirty="0">
                <a:solidFill>
                  <a:srgbClr val="12235A"/>
                </a:solidFill>
                <a:latin typeface="Arial"/>
                <a:cs typeface="Arial"/>
              </a:rPr>
              <a:t>angelo.zerella@gmail.com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28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C79240-891A-59FA-BE7B-7ED3553A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369972"/>
            <a:ext cx="1788022" cy="857250"/>
          </a:xfrm>
        </p:spPr>
        <p:txBody>
          <a:bodyPr>
            <a:noAutofit/>
          </a:bodyPr>
          <a:lstStyle/>
          <a:p>
            <a:pPr algn="ctr"/>
            <a:br>
              <a:rPr lang="en-US" sz="2800" dirty="0"/>
            </a:br>
            <a:r>
              <a:rPr lang="en-US" sz="3200" b="1" dirty="0" err="1">
                <a:solidFill>
                  <a:srgbClr val="4D83D8"/>
                </a:solidFill>
              </a:rPr>
              <a:t>Percorso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909A78-E332-EA71-111C-0C7DE20B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193" y="6999788"/>
            <a:ext cx="4114800" cy="365125"/>
          </a:xfrm>
        </p:spPr>
        <p:txBody>
          <a:bodyPr/>
          <a:lstStyle/>
          <a:p>
            <a:r>
              <a:rPr lang="it-IT" dirty="0"/>
              <a:t>Angelo Zerella</a:t>
            </a:r>
          </a:p>
        </p:txBody>
      </p:sp>
      <p:sp>
        <p:nvSpPr>
          <p:cNvPr id="2" name="Rettangolo 2">
            <a:extLst>
              <a:ext uri="{FF2B5EF4-FFF2-40B4-BE49-F238E27FC236}">
                <a16:creationId xmlns:a16="http://schemas.microsoft.com/office/drawing/2014/main" id="{09893A2A-070D-6CCB-1F56-353D52D9AFC0}"/>
              </a:ext>
            </a:extLst>
          </p:cNvPr>
          <p:cNvSpPr/>
          <p:nvPr/>
        </p:nvSpPr>
        <p:spPr>
          <a:xfrm>
            <a:off x="6245775" y="4166165"/>
            <a:ext cx="907542" cy="77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4">
            <a:extLst>
              <a:ext uri="{FF2B5EF4-FFF2-40B4-BE49-F238E27FC236}">
                <a16:creationId xmlns:a16="http://schemas.microsoft.com/office/drawing/2014/main" id="{FB501980-26D9-9464-B0B2-A5C0CA21AB6D}"/>
              </a:ext>
            </a:extLst>
          </p:cNvPr>
          <p:cNvSpPr/>
          <p:nvPr/>
        </p:nvSpPr>
        <p:spPr>
          <a:xfrm>
            <a:off x="844699" y="2294738"/>
            <a:ext cx="3399762" cy="260493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5">
            <a:extLst>
              <a:ext uri="{FF2B5EF4-FFF2-40B4-BE49-F238E27FC236}">
                <a16:creationId xmlns:a16="http://schemas.microsoft.com/office/drawing/2014/main" id="{913197DD-10EA-D054-7C7C-6865619173A9}"/>
              </a:ext>
            </a:extLst>
          </p:cNvPr>
          <p:cNvSpPr/>
          <p:nvPr/>
        </p:nvSpPr>
        <p:spPr>
          <a:xfrm>
            <a:off x="5434187" y="2252568"/>
            <a:ext cx="3399762" cy="26049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 tematici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sz="2400" b="1" dirty="0"/>
          </a:p>
        </p:txBody>
      </p:sp>
      <p:sp>
        <p:nvSpPr>
          <p:cNvPr id="9" name="Rettangolo 18">
            <a:extLst>
              <a:ext uri="{FF2B5EF4-FFF2-40B4-BE49-F238E27FC236}">
                <a16:creationId xmlns:a16="http://schemas.microsoft.com/office/drawing/2014/main" id="{DDAD6A20-79D9-E74E-6F8A-31A41DCA0E4F}"/>
              </a:ext>
            </a:extLst>
          </p:cNvPr>
          <p:cNvSpPr/>
          <p:nvPr/>
        </p:nvSpPr>
        <p:spPr>
          <a:xfrm>
            <a:off x="3523283" y="4473599"/>
            <a:ext cx="721178" cy="381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30 g</a:t>
            </a:r>
          </a:p>
        </p:txBody>
      </p:sp>
      <p:sp>
        <p:nvSpPr>
          <p:cNvPr id="10" name="Rettangolo 19">
            <a:extLst>
              <a:ext uri="{FF2B5EF4-FFF2-40B4-BE49-F238E27FC236}">
                <a16:creationId xmlns:a16="http://schemas.microsoft.com/office/drawing/2014/main" id="{2C2824A3-9413-8F87-25BA-69485C1C844A}"/>
              </a:ext>
            </a:extLst>
          </p:cNvPr>
          <p:cNvSpPr/>
          <p:nvPr/>
        </p:nvSpPr>
        <p:spPr>
          <a:xfrm>
            <a:off x="8107267" y="4435039"/>
            <a:ext cx="721178" cy="38190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 m</a:t>
            </a:r>
          </a:p>
        </p:txBody>
      </p:sp>
      <p:sp>
        <p:nvSpPr>
          <p:cNvPr id="11" name="Più 23">
            <a:extLst>
              <a:ext uri="{FF2B5EF4-FFF2-40B4-BE49-F238E27FC236}">
                <a16:creationId xmlns:a16="http://schemas.microsoft.com/office/drawing/2014/main" id="{5FDEA3CE-ADF4-55AB-4724-6B20969CFDE1}"/>
              </a:ext>
            </a:extLst>
          </p:cNvPr>
          <p:cNvSpPr/>
          <p:nvPr/>
        </p:nvSpPr>
        <p:spPr>
          <a:xfrm>
            <a:off x="4290514" y="3026009"/>
            <a:ext cx="1128951" cy="1138930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25">
            <a:extLst>
              <a:ext uri="{FF2B5EF4-FFF2-40B4-BE49-F238E27FC236}">
                <a16:creationId xmlns:a16="http://schemas.microsoft.com/office/drawing/2014/main" id="{DED7A8C1-2CE4-B681-5304-7F93BD11BD99}"/>
              </a:ext>
            </a:extLst>
          </p:cNvPr>
          <p:cNvSpPr/>
          <p:nvPr/>
        </p:nvSpPr>
        <p:spPr>
          <a:xfrm>
            <a:off x="844699" y="5511718"/>
            <a:ext cx="357489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Questionario di autovalutazione strutturata</a:t>
            </a:r>
            <a:r>
              <a:rPr lang="it-IT" dirty="0"/>
              <a:t>, rivolto alle imprese della provincia di Napoli</a:t>
            </a:r>
          </a:p>
        </p:txBody>
      </p:sp>
      <p:sp>
        <p:nvSpPr>
          <p:cNvPr id="13" name="Rettangolo 27">
            <a:extLst>
              <a:ext uri="{FF2B5EF4-FFF2-40B4-BE49-F238E27FC236}">
                <a16:creationId xmlns:a16="http://schemas.microsoft.com/office/drawing/2014/main" id="{CD161509-7252-858B-793B-FEC415D1AF63}"/>
              </a:ext>
            </a:extLst>
          </p:cNvPr>
          <p:cNvSpPr/>
          <p:nvPr/>
        </p:nvSpPr>
        <p:spPr>
          <a:xfrm>
            <a:off x="6347135" y="5181339"/>
            <a:ext cx="2152650" cy="25717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Hands on</a:t>
            </a:r>
          </a:p>
        </p:txBody>
      </p:sp>
      <p:sp>
        <p:nvSpPr>
          <p:cNvPr id="15" name="Rettangolo 31">
            <a:extLst>
              <a:ext uri="{FF2B5EF4-FFF2-40B4-BE49-F238E27FC236}">
                <a16:creationId xmlns:a16="http://schemas.microsoft.com/office/drawing/2014/main" id="{13C67D59-92AF-D03A-5B1C-8361897F4B3D}"/>
              </a:ext>
            </a:extLst>
          </p:cNvPr>
          <p:cNvSpPr/>
          <p:nvPr/>
        </p:nvSpPr>
        <p:spPr>
          <a:xfrm>
            <a:off x="5406787" y="5511716"/>
            <a:ext cx="4542755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3 laboratori – focalizzati su: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/>
              <a:t>Contesto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b="1" dirty="0"/>
              <a:t>Assetto organizzativo</a:t>
            </a:r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b="1" dirty="0"/>
              <a:t>Competenze e Cultura Manageriale</a:t>
            </a:r>
            <a:endParaRPr lang="it-IT" dirty="0"/>
          </a:p>
        </p:txBody>
      </p:sp>
      <p:sp>
        <p:nvSpPr>
          <p:cNvPr id="16" name="Freccia a destra con strisce 35">
            <a:extLst>
              <a:ext uri="{FF2B5EF4-FFF2-40B4-BE49-F238E27FC236}">
                <a16:creationId xmlns:a16="http://schemas.microsoft.com/office/drawing/2014/main" id="{51C93576-D4C0-C2D4-7C98-787FCE3AE3D8}"/>
              </a:ext>
            </a:extLst>
          </p:cNvPr>
          <p:cNvSpPr/>
          <p:nvPr/>
        </p:nvSpPr>
        <p:spPr>
          <a:xfrm>
            <a:off x="9059060" y="3266441"/>
            <a:ext cx="812126" cy="628603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43">
            <a:extLst>
              <a:ext uri="{FF2B5EF4-FFF2-40B4-BE49-F238E27FC236}">
                <a16:creationId xmlns:a16="http://schemas.microsoft.com/office/drawing/2014/main" id="{981D12A3-580B-EF34-2C29-8F53E47F7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9" y="3985601"/>
            <a:ext cx="1005563" cy="944031"/>
          </a:xfrm>
          <a:prstGeom prst="rect">
            <a:avLst/>
          </a:prstGeom>
        </p:spPr>
      </p:pic>
      <p:sp>
        <p:nvSpPr>
          <p:cNvPr id="18" name="Rettangolo 34">
            <a:extLst>
              <a:ext uri="{FF2B5EF4-FFF2-40B4-BE49-F238E27FC236}">
                <a16:creationId xmlns:a16="http://schemas.microsoft.com/office/drawing/2014/main" id="{5029BB5F-BF88-519F-6A96-6C3BDA08882A}"/>
              </a:ext>
            </a:extLst>
          </p:cNvPr>
          <p:cNvSpPr/>
          <p:nvPr/>
        </p:nvSpPr>
        <p:spPr>
          <a:xfrm>
            <a:off x="1426381" y="5193245"/>
            <a:ext cx="2152650" cy="257175"/>
          </a:xfrm>
          <a:prstGeom prst="rect">
            <a:avLst/>
          </a:prstGeom>
          <a:solidFill>
            <a:srgbClr val="057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Autovalutazione</a:t>
            </a:r>
          </a:p>
        </p:txBody>
      </p:sp>
      <p:grpSp>
        <p:nvGrpSpPr>
          <p:cNvPr id="20" name="Gruppo 8">
            <a:extLst>
              <a:ext uri="{FF2B5EF4-FFF2-40B4-BE49-F238E27FC236}">
                <a16:creationId xmlns:a16="http://schemas.microsoft.com/office/drawing/2014/main" id="{280EC211-4281-75BD-73E7-2A715778D50B}"/>
              </a:ext>
            </a:extLst>
          </p:cNvPr>
          <p:cNvGrpSpPr/>
          <p:nvPr/>
        </p:nvGrpSpPr>
        <p:grpSpPr>
          <a:xfrm>
            <a:off x="5288789" y="3944036"/>
            <a:ext cx="1005563" cy="956727"/>
            <a:chOff x="-1300496" y="5251922"/>
            <a:chExt cx="2600991" cy="2519970"/>
          </a:xfrm>
        </p:grpSpPr>
        <p:sp>
          <p:nvSpPr>
            <p:cNvPr id="21" name="Rettangolo 7">
              <a:extLst>
                <a:ext uri="{FF2B5EF4-FFF2-40B4-BE49-F238E27FC236}">
                  <a16:creationId xmlns:a16="http://schemas.microsoft.com/office/drawing/2014/main" id="{8A75FFA9-17E8-2339-5A8D-95DEB402DB20}"/>
                </a:ext>
              </a:extLst>
            </p:cNvPr>
            <p:cNvSpPr/>
            <p:nvPr/>
          </p:nvSpPr>
          <p:spPr>
            <a:xfrm>
              <a:off x="-1300496" y="5251922"/>
              <a:ext cx="2600991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it-IT" sz="24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Elemento grafico 6">
              <a:extLst>
                <a:ext uri="{FF2B5EF4-FFF2-40B4-BE49-F238E27FC236}">
                  <a16:creationId xmlns:a16="http://schemas.microsoft.com/office/drawing/2014/main" id="{D85ED9FD-0312-1C18-1519-61C161EB2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219200" y="5333492"/>
              <a:ext cx="2438400" cy="2438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F244F4B-89FA-CD6C-2390-FB1C9965B368}"/>
              </a:ext>
            </a:extLst>
          </p:cNvPr>
          <p:cNvSpPr txBox="1"/>
          <p:nvPr/>
        </p:nvSpPr>
        <p:spPr>
          <a:xfrm>
            <a:off x="10085411" y="3221824"/>
            <a:ext cx="1961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+mn-lt"/>
              </a:rPr>
              <a:t>Modello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767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A5C638-716D-DDC5-2AAD-65A70F8D65BB}"/>
              </a:ext>
            </a:extLst>
          </p:cNvPr>
          <p:cNvSpPr txBox="1"/>
          <p:nvPr/>
        </p:nvSpPr>
        <p:spPr>
          <a:xfrm>
            <a:off x="757614" y="1565809"/>
            <a:ext cx="10138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 progetto offre la possibilità, a 20 aziende, di partecipare a tre laboratori tematici focalizzati su argomenti strettamente intrecciati tra loro e finalizzati a produrre elementi utili per la crescita aziendale.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6FEDDC3-EA3E-BDA0-5EE8-44E01F047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608660"/>
              </p:ext>
            </p:extLst>
          </p:nvPr>
        </p:nvGraphicFramePr>
        <p:xfrm>
          <a:off x="1254015" y="2865304"/>
          <a:ext cx="9302018" cy="363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638A81-9652-E305-74F6-C5C7B6872B2A}"/>
              </a:ext>
            </a:extLst>
          </p:cNvPr>
          <p:cNvSpPr txBox="1"/>
          <p:nvPr/>
        </p:nvSpPr>
        <p:spPr>
          <a:xfrm>
            <a:off x="1845071" y="2557526"/>
            <a:ext cx="7728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Comunità di scambio di esperienze e di apprendimento sulla dinamiche della crescita</a:t>
            </a:r>
            <a:endParaRPr lang="it-IT" b="1" i="1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B010DA3-1C47-152A-5028-2D18C68914B1}"/>
              </a:ext>
            </a:extLst>
          </p:cNvPr>
          <p:cNvCxnSpPr>
            <a:cxnSpLocks/>
          </p:cNvCxnSpPr>
          <p:nvPr/>
        </p:nvCxnSpPr>
        <p:spPr>
          <a:xfrm>
            <a:off x="757614" y="2865303"/>
            <a:ext cx="10019427" cy="1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09E73A2-9C2D-B768-F5B5-66DF597CA34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Angelo Zerella</a:t>
            </a:r>
          </a:p>
        </p:txBody>
      </p:sp>
    </p:spTree>
    <p:extLst>
      <p:ext uri="{BB962C8B-B14F-4D97-AF65-F5344CB8AC3E}">
        <p14:creationId xmlns:p14="http://schemas.microsoft.com/office/powerpoint/2010/main" val="52251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88204-E7FB-10A8-165E-7ED18630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2" y="1847908"/>
            <a:ext cx="2873835" cy="11348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A5C638-716D-DDC5-2AAD-65A70F8D65BB}"/>
              </a:ext>
            </a:extLst>
          </p:cNvPr>
          <p:cNvSpPr txBox="1"/>
          <p:nvPr/>
        </p:nvSpPr>
        <p:spPr>
          <a:xfrm>
            <a:off x="3487096" y="2789773"/>
            <a:ext cx="77408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Riflessioni sulle caratteristiche del contesto attuale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Evoluzione del ruolo del contesto: da semplice cornice entro cui si svolgono gli eventi ad elemento di elevata dinamicità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sfida della pianificazione nel contesto attuale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Dalla previsione del futuro alla costruzione di scenari molteplici per futuri possibili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ridondanza cognitiva come elemento chiave per costruire la resilienza in contesti turbolenti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3A93B54-6918-2A74-710B-DB68E05D0A22}"/>
              </a:ext>
            </a:extLst>
          </p:cNvPr>
          <p:cNvSpPr/>
          <p:nvPr/>
        </p:nvSpPr>
        <p:spPr>
          <a:xfrm>
            <a:off x="233748" y="1806962"/>
            <a:ext cx="793102" cy="12003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755AAC3-EBF9-F765-D074-08C8154CE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27728"/>
              </p:ext>
            </p:extLst>
          </p:nvPr>
        </p:nvGraphicFramePr>
        <p:xfrm>
          <a:off x="1064173" y="3375656"/>
          <a:ext cx="1753672" cy="223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7F91AE4-4D7B-A34A-C8EE-E85D5B991C0E}"/>
              </a:ext>
            </a:extLst>
          </p:cNvPr>
          <p:cNvCxnSpPr/>
          <p:nvPr/>
        </p:nvCxnSpPr>
        <p:spPr>
          <a:xfrm>
            <a:off x="630299" y="3111946"/>
            <a:ext cx="0" cy="914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D5355F0-4B68-4F86-4099-45F449830A5B}"/>
              </a:ext>
            </a:extLst>
          </p:cNvPr>
          <p:cNvCxnSpPr>
            <a:cxnSpLocks/>
          </p:cNvCxnSpPr>
          <p:nvPr/>
        </p:nvCxnSpPr>
        <p:spPr>
          <a:xfrm>
            <a:off x="630299" y="4093068"/>
            <a:ext cx="309465" cy="19655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AB21D4ED-6967-2A68-F30D-1C37CEDBBA2F}"/>
              </a:ext>
            </a:extLst>
          </p:cNvPr>
          <p:cNvSpPr/>
          <p:nvPr/>
        </p:nvSpPr>
        <p:spPr>
          <a:xfrm>
            <a:off x="2457544" y="4930760"/>
            <a:ext cx="720602" cy="6817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h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69CAB1B-AE80-6325-809F-EC08DE6453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85759" y="2137725"/>
            <a:ext cx="2202023" cy="330216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 1</a:t>
            </a:r>
          </a:p>
          <a:p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A4D6F3CF-3C8F-B869-FEE5-49EF9ACED4E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Angelo Zerella</a:t>
            </a:r>
          </a:p>
        </p:txBody>
      </p:sp>
    </p:spTree>
    <p:extLst>
      <p:ext uri="{BB962C8B-B14F-4D97-AF65-F5344CB8AC3E}">
        <p14:creationId xmlns:p14="http://schemas.microsoft.com/office/powerpoint/2010/main" val="40018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72D97-01E8-5C8A-8C66-304529EB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" y="1641075"/>
            <a:ext cx="2873835" cy="11348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A5C638-716D-DDC5-2AAD-65A70F8D65BB}"/>
              </a:ext>
            </a:extLst>
          </p:cNvPr>
          <p:cNvSpPr txBox="1"/>
          <p:nvPr/>
        </p:nvSpPr>
        <p:spPr>
          <a:xfrm>
            <a:off x="3387013" y="2233767"/>
            <a:ext cx="77408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L’organizzazione, formale e informale, definisce come un insieme di persone realizzano un piano. Elementi fondamentali: 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Ruoli e responsabilità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Governance vs. Controllo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model canvas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Approccio per processi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Sistemi di gestione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management. 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Approcci </a:t>
            </a:r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lean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agile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Progettazione organizzativa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3A93B54-6918-2A74-710B-DB68E05D0A22}"/>
              </a:ext>
            </a:extLst>
          </p:cNvPr>
          <p:cNvSpPr/>
          <p:nvPr/>
        </p:nvSpPr>
        <p:spPr>
          <a:xfrm>
            <a:off x="1078451" y="1609912"/>
            <a:ext cx="793102" cy="12003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755AAC3-EBF9-F765-D074-08C8154CE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12604"/>
              </p:ext>
            </p:extLst>
          </p:nvPr>
        </p:nvGraphicFramePr>
        <p:xfrm>
          <a:off x="1064173" y="3314821"/>
          <a:ext cx="1753672" cy="223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7F91AE4-4D7B-A34A-C8EE-E85D5B991C0E}"/>
              </a:ext>
            </a:extLst>
          </p:cNvPr>
          <p:cNvCxnSpPr>
            <a:cxnSpLocks/>
          </p:cNvCxnSpPr>
          <p:nvPr/>
        </p:nvCxnSpPr>
        <p:spPr>
          <a:xfrm>
            <a:off x="1513104" y="2922935"/>
            <a:ext cx="0" cy="39188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AB21D4ED-6967-2A68-F30D-1C37CEDBBA2F}"/>
              </a:ext>
            </a:extLst>
          </p:cNvPr>
          <p:cNvSpPr/>
          <p:nvPr/>
        </p:nvSpPr>
        <p:spPr>
          <a:xfrm>
            <a:off x="2457544" y="4775438"/>
            <a:ext cx="720602" cy="6817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h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BD89EA-4E11-0E3D-8E45-DC412A81BA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99757" y="1718493"/>
            <a:ext cx="1828800" cy="330216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 2</a:t>
            </a:r>
          </a:p>
          <a:p>
            <a:endParaRPr lang="it-IT" dirty="0"/>
          </a:p>
        </p:txBody>
      </p:sp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E1759C18-5BF9-9DB6-E237-2EE31C1358C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Angelo Zerella</a:t>
            </a:r>
          </a:p>
        </p:txBody>
      </p:sp>
    </p:spTree>
    <p:extLst>
      <p:ext uri="{BB962C8B-B14F-4D97-AF65-F5344CB8AC3E}">
        <p14:creationId xmlns:p14="http://schemas.microsoft.com/office/powerpoint/2010/main" val="157679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252DD3-4513-04F2-2474-0DE4FA3A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9" y="1586644"/>
            <a:ext cx="2873835" cy="11348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A5C638-716D-DDC5-2AAD-65A70F8D65BB}"/>
              </a:ext>
            </a:extLst>
          </p:cNvPr>
          <p:cNvSpPr txBox="1"/>
          <p:nvPr/>
        </p:nvSpPr>
        <p:spPr>
          <a:xfrm>
            <a:off x="3348183" y="2674607"/>
            <a:ext cx="77408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persone e le loro competenze, tecnologiche e manageriali, come elemento di innesco del processo di trasformazione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Modello delle competenze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Individuazione dei gap di competenze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Mappatura delle competenze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quadri di riferimento per le competenze digitali: “</a:t>
            </a:r>
            <a:r>
              <a:rPr lang="it-IT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DigComp</a:t>
            </a: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2.2” ed “e-</a:t>
            </a:r>
            <a:r>
              <a:rPr lang="it-IT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competences</a:t>
            </a: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framework 3.0”;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Competenze manageriali come fattore chiave per la crescita</a:t>
            </a:r>
            <a:endParaRPr lang="it-IT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endParaRPr lang="it-IT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endParaRPr lang="it-IT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3A93B54-6918-2A74-710B-DB68E05D0A22}"/>
              </a:ext>
            </a:extLst>
          </p:cNvPr>
          <p:cNvSpPr/>
          <p:nvPr/>
        </p:nvSpPr>
        <p:spPr>
          <a:xfrm>
            <a:off x="2101964" y="1559394"/>
            <a:ext cx="79310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755AAC3-EBF9-F765-D074-08C8154CE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78130"/>
              </p:ext>
            </p:extLst>
          </p:nvPr>
        </p:nvGraphicFramePr>
        <p:xfrm>
          <a:off x="839626" y="3585408"/>
          <a:ext cx="1753672" cy="223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7F91AE4-4D7B-A34A-C8EE-E85D5B991C0E}"/>
              </a:ext>
            </a:extLst>
          </p:cNvPr>
          <p:cNvCxnSpPr>
            <a:cxnSpLocks/>
          </p:cNvCxnSpPr>
          <p:nvPr/>
        </p:nvCxnSpPr>
        <p:spPr>
          <a:xfrm>
            <a:off x="2500553" y="2842931"/>
            <a:ext cx="0" cy="101605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AB21D4ED-6967-2A68-F30D-1C37CEDBBA2F}"/>
              </a:ext>
            </a:extLst>
          </p:cNvPr>
          <p:cNvSpPr/>
          <p:nvPr/>
        </p:nvSpPr>
        <p:spPr>
          <a:xfrm>
            <a:off x="2232997" y="5046025"/>
            <a:ext cx="720602" cy="68178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h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F837B4-0207-5964-DD2B-D0016D221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3360" y="2008865"/>
            <a:ext cx="4665306" cy="330216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 3 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Segnaposto piè di pagina 4">
            <a:extLst>
              <a:ext uri="{FF2B5EF4-FFF2-40B4-BE49-F238E27FC236}">
                <a16:creationId xmlns:a16="http://schemas.microsoft.com/office/drawing/2014/main" id="{E500AC5B-5EE2-948F-5A66-D7B8EF2AA01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dirty="0">
                <a:solidFill>
                  <a:schemeClr val="tx1">
                    <a:tint val="75000"/>
                  </a:schemeClr>
                </a:solidFill>
              </a:rPr>
              <a:t>Angelo Zerella</a:t>
            </a:r>
          </a:p>
        </p:txBody>
      </p:sp>
    </p:spTree>
    <p:extLst>
      <p:ext uri="{BB962C8B-B14F-4D97-AF65-F5344CB8AC3E}">
        <p14:creationId xmlns:p14="http://schemas.microsoft.com/office/powerpoint/2010/main" val="370896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968657"/>
              </p:ext>
            </p:extLst>
          </p:nvPr>
        </p:nvGraphicFramePr>
        <p:xfrm>
          <a:off x="10887" y="3597727"/>
          <a:ext cx="12191999" cy="31769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Orario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Scopo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Attività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Attori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Logistica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dirty="0">
                          <a:latin typeface="+mj-lt"/>
                        </a:rPr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14:30 – 14:40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Struttura dei laboratori; finalità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Introduzione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PM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14:40 – 15:30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 building; Riflessione sulle origini; consapevolezza del contesto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1.1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 di imprese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com’è nata l’dea imprenditoriale? in quale contesto?</a:t>
                      </a:r>
                      <a:endParaRPr lang="it-IT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15.30 – 16:30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Frammentazione e complessità cifre della contemporaneità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contesto attuale: economico, sociale, istituzionale, tecnologico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Relatori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16:30 – 16:45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16:45 – 18:15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Impostazione del piano strategico; strumenti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1.2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Strade per il futuro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elementi per formulare obiettivi e piani strategici e regole di governance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18.15-18.30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>
                          <a:latin typeface="+mj-lt"/>
                        </a:rPr>
                        <a:t>Considerazioni sul lavoro svolto; Feedback; Verso l’Organizzazione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Prossimi passi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Imprese + PM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Plenaria</a:t>
                      </a:r>
                      <a:endParaRPr lang="it-IT" sz="16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200802684"/>
                  </a:ext>
                </a:extLst>
              </a:tr>
            </a:tbl>
          </a:graphicData>
        </a:graphic>
      </p:graphicFrame>
      <p:sp>
        <p:nvSpPr>
          <p:cNvPr id="12" name="Titolo 3"/>
          <p:cNvSpPr txBox="1">
            <a:spLocks/>
          </p:cNvSpPr>
          <p:nvPr/>
        </p:nvSpPr>
        <p:spPr>
          <a:xfrm>
            <a:off x="259362" y="1079708"/>
            <a:ext cx="6092419" cy="907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  <a:ea typeface="+mn-ea"/>
                <a:cs typeface="+mn-cs"/>
              </a:rPr>
              <a:t>Lab 1: </a:t>
            </a:r>
            <a:r>
              <a:rPr lang="it-IT" sz="3200" b="1" dirty="0">
                <a:solidFill>
                  <a:srgbClr val="4D83D8"/>
                </a:solidFill>
              </a:rPr>
              <a:t>Contesto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7078" y="2228897"/>
            <a:ext cx="117712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dirty="0"/>
              <a:t>Rafforzare la consapevolezza dell’importanza del contesto; riflettere sul cambiamento del contesto; acquisire elementi per decodificarlo; a partire da questo formulare un piano strategico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7981" y="1776996"/>
            <a:ext cx="123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Obiettivi</a:t>
            </a:r>
            <a:endParaRPr lang="it-IT" dirty="0">
              <a:solidFill>
                <a:srgbClr val="1A5EC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7E5FE6-2DDD-464F-A796-BA0E417C98F2}"/>
              </a:ext>
            </a:extLst>
          </p:cNvPr>
          <p:cNvSpPr/>
          <p:nvPr/>
        </p:nvSpPr>
        <p:spPr>
          <a:xfrm>
            <a:off x="268866" y="3136062"/>
            <a:ext cx="111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Agenda</a:t>
            </a:r>
            <a:endParaRPr lang="it-IT" dirty="0">
              <a:solidFill>
                <a:srgbClr val="1A5E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464010"/>
              </p:ext>
            </p:extLst>
          </p:nvPr>
        </p:nvGraphicFramePr>
        <p:xfrm>
          <a:off x="10887" y="3597727"/>
          <a:ext cx="12191999" cy="29574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2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Orario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Scopo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Attività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Attori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Logistica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dirty="0">
                          <a:latin typeface="+mj-lt"/>
                        </a:rPr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14:30 – 14:40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Finalità del laboratorio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Introduzione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PM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14:40 – 15:30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Riflessione sulla capacità di realizzare i piani: successi e difficoltà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2.1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Pianificazione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come governo l’attuazione di un piano?</a:t>
                      </a:r>
                      <a:endParaRPr lang="it-IT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15.30 – 16:30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Casi reali di trasformazione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 di trasformazione organizzativa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Relatori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16:30 – 16:45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16:45 – 18:15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Impostazione dell’analisi organizzativa; strumenti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2.2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Organizzazione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elementi per mappare i processi, realizzare sistemi di gestione e gestire i progetti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18.15-18.30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Considerazioni sul lavoro svolto; Feedback; Verso la Cultura Manageriale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Prossimi passi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Imprese + PM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Plenaria</a:t>
                      </a:r>
                      <a:endParaRPr lang="it-IT" sz="16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200802684"/>
                  </a:ext>
                </a:extLst>
              </a:tr>
            </a:tbl>
          </a:graphicData>
        </a:graphic>
      </p:graphicFrame>
      <p:sp>
        <p:nvSpPr>
          <p:cNvPr id="12" name="Titolo 3"/>
          <p:cNvSpPr txBox="1">
            <a:spLocks/>
          </p:cNvSpPr>
          <p:nvPr/>
        </p:nvSpPr>
        <p:spPr>
          <a:xfrm>
            <a:off x="259362" y="1079708"/>
            <a:ext cx="6092419" cy="907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  <a:ea typeface="+mn-ea"/>
                <a:cs typeface="+mn-cs"/>
              </a:rPr>
              <a:t>Lab 2: </a:t>
            </a:r>
            <a:r>
              <a:rPr lang="it-IT" sz="3200" b="1" dirty="0">
                <a:solidFill>
                  <a:srgbClr val="4D83D8"/>
                </a:solidFill>
              </a:rPr>
              <a:t>Organizzazione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7078" y="2228897"/>
            <a:ext cx="117712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dirty="0"/>
              <a:t>Rafforzare la consapevolezza dell’importanza dell’organizzazione; riflettere sulla capacità di attuare un piano e sugli strumenti per il suo monitoraggio e controllo; acquisire elementi per l’analisi </a:t>
            </a:r>
            <a:r>
              <a:rPr lang="it-IT" sz="2000" dirty="0" err="1"/>
              <a:t>organizzariva</a:t>
            </a:r>
            <a:r>
              <a:rPr lang="it-IT" sz="2000" dirty="0"/>
              <a:t> e dei processi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7981" y="1776996"/>
            <a:ext cx="123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Obiettivi</a:t>
            </a:r>
            <a:endParaRPr lang="it-IT" dirty="0">
              <a:solidFill>
                <a:srgbClr val="1A5EC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7E5FE6-2DDD-464F-A796-BA0E417C98F2}"/>
              </a:ext>
            </a:extLst>
          </p:cNvPr>
          <p:cNvSpPr/>
          <p:nvPr/>
        </p:nvSpPr>
        <p:spPr>
          <a:xfrm>
            <a:off x="268866" y="3136062"/>
            <a:ext cx="111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Agenda</a:t>
            </a:r>
            <a:endParaRPr lang="it-IT" dirty="0">
              <a:solidFill>
                <a:srgbClr val="1A5E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43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66380"/>
              </p:ext>
            </p:extLst>
          </p:nvPr>
        </p:nvGraphicFramePr>
        <p:xfrm>
          <a:off x="10887" y="3597727"/>
          <a:ext cx="12191999" cy="31031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1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Orario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Scopo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Attività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Attori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Logistica</a:t>
                      </a:r>
                      <a:endParaRPr lang="it-IT" sz="1300" b="0" dirty="0">
                        <a:latin typeface="+mn-lt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dirty="0">
                          <a:latin typeface="+mj-lt"/>
                        </a:rPr>
                        <a:t>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14:30 – 14:40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Finalità del laboratorio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Introduzione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PM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14:40 – 15:30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Riflessione sulle metodologie idonee a descrivere le competenze; competenze digitali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3.1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come descrivere le competenze associate ai processi?</a:t>
                      </a:r>
                      <a:endParaRPr lang="it-IT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15.30 – 16:30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Casi reali di trasformazione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 di trasformazione organizzativa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Relatori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Plenaria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16:30 – 16:45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/>
                        <a:t>16:45 – 18:00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Cultura manageriale per la crescita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 3.2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Managerialità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il manager come attivatore e leader della trasformazione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Imprese + facilitatori</a:t>
                      </a:r>
                      <a:endParaRPr lang="it-IT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dirty="0"/>
                        <a:t>Gruppi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54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18.00-18.30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Considerazioni sul lavoro svolto; Feedback; Verso la Trasformazione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Prossimi passi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Imprese + PM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Plenaria</a:t>
                      </a:r>
                      <a:endParaRPr lang="it-IT" sz="16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200802684"/>
                  </a:ext>
                </a:extLst>
              </a:tr>
            </a:tbl>
          </a:graphicData>
        </a:graphic>
      </p:graphicFrame>
      <p:sp>
        <p:nvSpPr>
          <p:cNvPr id="12" name="Titolo 3"/>
          <p:cNvSpPr txBox="1">
            <a:spLocks/>
          </p:cNvSpPr>
          <p:nvPr/>
        </p:nvSpPr>
        <p:spPr>
          <a:xfrm>
            <a:off x="259362" y="1079708"/>
            <a:ext cx="7224567" cy="9070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latin typeface="+mn-lt"/>
                <a:ea typeface="+mn-ea"/>
                <a:cs typeface="+mn-cs"/>
              </a:rPr>
              <a:t>Lab 3: </a:t>
            </a:r>
            <a:r>
              <a:rPr lang="it-IT" sz="3200" b="1" dirty="0">
                <a:solidFill>
                  <a:srgbClr val="4D83D8"/>
                </a:solidFill>
              </a:rPr>
              <a:t>Competenze e cultura manageriale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7078" y="2228897"/>
            <a:ext cx="117712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dirty="0"/>
              <a:t>Rafforzare la consapevolezza della centralità delle persone; acquisire elementi per l’analisi delle competenze; riflettere sulla disponibilità delle competenze tecnologiche e organizzative per sostenere la crescita;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7981" y="1776996"/>
            <a:ext cx="123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Obiettivi</a:t>
            </a:r>
            <a:endParaRPr lang="it-IT" dirty="0">
              <a:solidFill>
                <a:srgbClr val="1A5ECC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7E5FE6-2DDD-464F-A796-BA0E417C98F2}"/>
              </a:ext>
            </a:extLst>
          </p:cNvPr>
          <p:cNvSpPr/>
          <p:nvPr/>
        </p:nvSpPr>
        <p:spPr>
          <a:xfrm>
            <a:off x="268866" y="3136062"/>
            <a:ext cx="111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1A5ECC"/>
                </a:solidFill>
              </a:rPr>
              <a:t>Agenda</a:t>
            </a:r>
            <a:endParaRPr lang="it-IT" dirty="0">
              <a:solidFill>
                <a:srgbClr val="1A5E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30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1092</Words>
  <Application>Microsoft Office PowerPoint</Application>
  <PresentationFormat>Widescreen</PresentationFormat>
  <Paragraphs>238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LT 65 Medium</vt:lpstr>
      <vt:lpstr>Avenir Oblique</vt:lpstr>
      <vt:lpstr>Calibri</vt:lpstr>
      <vt:lpstr>Calibri Light</vt:lpstr>
      <vt:lpstr>Lato</vt:lpstr>
      <vt:lpstr>Wingdings</vt:lpstr>
      <vt:lpstr>Tema di Office</vt:lpstr>
      <vt:lpstr>PowerPoint Presentation</vt:lpstr>
      <vt:lpstr> Percorso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Angelo Zerella</cp:lastModifiedBy>
  <cp:revision>28</cp:revision>
  <dcterms:created xsi:type="dcterms:W3CDTF">2023-02-02T12:31:26Z</dcterms:created>
  <dcterms:modified xsi:type="dcterms:W3CDTF">2023-05-17T20:44:16Z</dcterms:modified>
</cp:coreProperties>
</file>